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386" r:id="rId5"/>
    <p:sldId id="387" r:id="rId6"/>
    <p:sldId id="259" r:id="rId7"/>
    <p:sldId id="270" r:id="rId8"/>
    <p:sldId id="391" r:id="rId9"/>
    <p:sldId id="260" r:id="rId10"/>
    <p:sldId id="281" r:id="rId11"/>
    <p:sldId id="276" r:id="rId12"/>
    <p:sldId id="278" r:id="rId13"/>
    <p:sldId id="277" r:id="rId14"/>
    <p:sldId id="280" r:id="rId15"/>
    <p:sldId id="279" r:id="rId16"/>
    <p:sldId id="282" r:id="rId17"/>
    <p:sldId id="273" r:id="rId18"/>
    <p:sldId id="283" r:id="rId19"/>
    <p:sldId id="274" r:id="rId20"/>
    <p:sldId id="275" r:id="rId21"/>
    <p:sldId id="284" r:id="rId22"/>
    <p:sldId id="389" r:id="rId23"/>
    <p:sldId id="390"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74CD6EF-B343-40E3-916F-F659B40450F1}">
          <p14:sldIdLst>
            <p14:sldId id="256"/>
            <p14:sldId id="257"/>
          </p14:sldIdLst>
        </p14:section>
        <p14:section name="TSPのQUBOモデル" id="{05DDD937-3422-4514-97EA-A6466402D6B0}">
          <p14:sldIdLst>
            <p14:sldId id="258"/>
            <p14:sldId id="386"/>
            <p14:sldId id="387"/>
            <p14:sldId id="259"/>
            <p14:sldId id="270"/>
            <p14:sldId id="391"/>
          </p14:sldIdLst>
        </p14:section>
        <p14:section name="提案手法" id="{A74DBE17-82A1-4509-A19E-3C0368B9D23B}">
          <p14:sldIdLst>
            <p14:sldId id="260"/>
            <p14:sldId id="281"/>
            <p14:sldId id="276"/>
            <p14:sldId id="278"/>
            <p14:sldId id="277"/>
            <p14:sldId id="280"/>
            <p14:sldId id="279"/>
            <p14:sldId id="282"/>
          </p14:sldIdLst>
        </p14:section>
        <p14:section name="実験" id="{AF1ECB12-28A3-4F3E-A878-093322172E89}">
          <p14:sldIdLst>
            <p14:sldId id="273"/>
            <p14:sldId id="283"/>
            <p14:sldId id="274"/>
            <p14:sldId id="275"/>
            <p14:sldId id="284"/>
            <p14:sldId id="389"/>
          </p14:sldIdLst>
        </p14:section>
        <p14:section name="まとめ" id="{EC7FFF14-C6EB-4C9A-8F93-94A80D1A29FE}">
          <p14:sldIdLst>
            <p14:sldId id="3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86ECC"/>
    <a:srgbClr val="47D45A"/>
    <a:srgbClr val="F2AA84"/>
    <a:srgbClr val="61CBF4"/>
    <a:srgbClr val="156082"/>
    <a:srgbClr val="14B6F1"/>
    <a:srgbClr val="CCD2D8"/>
    <a:srgbClr val="7FD7A7"/>
    <a:srgbClr val="BFBF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4660"/>
  </p:normalViewPr>
  <p:slideViewPr>
    <p:cSldViewPr snapToGrid="0">
      <p:cViewPr varScale="1">
        <p:scale>
          <a:sx n="104" d="100"/>
          <a:sy n="104" d="100"/>
        </p:scale>
        <p:origin x="9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5CE0B-8EC2-498B-8266-4712FFFA85A5}" type="datetimeFigureOut">
              <a:rPr lang="zh-CN" altLang="en-US" smtClean="0"/>
              <a:t>2025/1/29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3</a:t>
            </a:fld>
            <a:endParaRPr lang="zh-CN" altLang="en-US"/>
          </a:p>
        </p:txBody>
      </p:sp>
    </p:spTree>
    <p:extLst>
      <p:ext uri="{BB962C8B-B14F-4D97-AF65-F5344CB8AC3E}">
        <p14:creationId xmlns:p14="http://schemas.microsoft.com/office/powerpoint/2010/main" val="406431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7</a:t>
            </a:fld>
            <a:endParaRPr lang="zh-CN" altLang="en-US"/>
          </a:p>
        </p:txBody>
      </p:sp>
    </p:spTree>
    <p:extLst>
      <p:ext uri="{BB962C8B-B14F-4D97-AF65-F5344CB8AC3E}">
        <p14:creationId xmlns:p14="http://schemas.microsoft.com/office/powerpoint/2010/main" val="270781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10</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11</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12</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20</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F8C57-446E-DC17-F826-65C509E29C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1D601E-AEDE-20A3-E84A-4C971FEEC0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FF79FDE-BF67-B335-3A40-24A38D7068E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9D545EC-DE0F-BF30-EB43-4013477B97BC}"/>
              </a:ext>
            </a:extLst>
          </p:cNvPr>
          <p:cNvSpPr>
            <a:spLocks noGrp="1"/>
          </p:cNvSpPr>
          <p:nvPr>
            <p:ph type="sldNum" sz="quarter" idx="5"/>
          </p:nvPr>
        </p:nvSpPr>
        <p:spPr/>
        <p:txBody>
          <a:bodyPr/>
          <a:lstStyle/>
          <a:p>
            <a:fld id="{476C188E-02F8-4725-8361-ADEC5C328F80}" type="slidenum">
              <a:rPr lang="zh-CN" altLang="en-US" smtClean="0"/>
              <a:t>21</a:t>
            </a:fld>
            <a:endParaRPr lang="zh-CN" altLang="en-US"/>
          </a:p>
        </p:txBody>
      </p:sp>
    </p:spTree>
    <p:extLst>
      <p:ext uri="{BB962C8B-B14F-4D97-AF65-F5344CB8AC3E}">
        <p14:creationId xmlns:p14="http://schemas.microsoft.com/office/powerpoint/2010/main" val="1515892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5C3E5-3F80-105B-ACE7-19B0DB08D8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5B3D65-F8A0-C30A-8869-58D7EC85D6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433E3F0-FFA8-6A6B-4F4F-0DB7F1046B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60BC3B0-5B24-8240-148B-9E3440BF73B4}"/>
              </a:ext>
            </a:extLst>
          </p:cNvPr>
          <p:cNvSpPr>
            <a:spLocks noGrp="1"/>
          </p:cNvSpPr>
          <p:nvPr>
            <p:ph type="sldNum" sz="quarter" idx="5"/>
          </p:nvPr>
        </p:nvSpPr>
        <p:spPr/>
        <p:txBody>
          <a:bodyPr/>
          <a:lstStyle/>
          <a:p>
            <a:fld id="{476C188E-02F8-4725-8361-ADEC5C328F80}" type="slidenum">
              <a:rPr lang="zh-CN" altLang="en-US" smtClean="0"/>
              <a:t>22</a:t>
            </a:fld>
            <a:endParaRPr lang="zh-CN" altLang="en-US"/>
          </a:p>
        </p:txBody>
      </p:sp>
    </p:spTree>
    <p:extLst>
      <p:ext uri="{BB962C8B-B14F-4D97-AF65-F5344CB8AC3E}">
        <p14:creationId xmlns:p14="http://schemas.microsoft.com/office/powerpoint/2010/main" val="3678483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46D9F-7A26-F5D9-4702-3D5252BBED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5568C6-F14A-19C7-C90A-C51F2BF27F6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C8B080-0B86-CE1D-3C71-1919A44E381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DF9947D-717B-90D3-AA98-4FB99692DD7F}"/>
              </a:ext>
            </a:extLst>
          </p:cNvPr>
          <p:cNvSpPr>
            <a:spLocks noGrp="1"/>
          </p:cNvSpPr>
          <p:nvPr>
            <p:ph type="sldNum" sz="quarter" idx="5"/>
          </p:nvPr>
        </p:nvSpPr>
        <p:spPr/>
        <p:txBody>
          <a:bodyPr/>
          <a:lstStyle/>
          <a:p>
            <a:fld id="{476C188E-02F8-4725-8361-ADEC5C328F80}" type="slidenum">
              <a:rPr lang="zh-CN" altLang="en-US" smtClean="0"/>
              <a:t>23</a:t>
            </a:fld>
            <a:endParaRPr lang="zh-CN" altLang="en-US"/>
          </a:p>
        </p:txBody>
      </p:sp>
    </p:spTree>
    <p:extLst>
      <p:ext uri="{BB962C8B-B14F-4D97-AF65-F5344CB8AC3E}">
        <p14:creationId xmlns:p14="http://schemas.microsoft.com/office/powerpoint/2010/main" val="3196725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2025/1/29</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8.xml.rels><?xml version="1.0" encoding="UTF-8" standalone="yes"?>
<Relationships xmlns="http://schemas.openxmlformats.org/package/2006/relationships"><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3.png"/></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1950503"/>
            <a:ext cx="7880073" cy="3662541"/>
          </a:xfrm>
          <a:prstGeom prst="rect">
            <a:avLst/>
          </a:prstGeom>
          <a:noFill/>
        </p:spPr>
        <p:txBody>
          <a:bodyPr wrap="square">
            <a:spAutoFit/>
          </a:bodyPr>
          <a:lstStyle/>
          <a:p>
            <a:pPr algn="ctr"/>
            <a:r>
              <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32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32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ja-JP" altLang="en-US" sz="2400" b="1" dirty="0"/>
              <a:t>コンピューターシステム研究室</a:t>
            </a:r>
            <a:endParaRPr lang="zh-CN" altLang="en-US" sz="2400" b="1" dirty="0"/>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4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4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4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44682" y="1450233"/>
            <a:ext cx="4394152"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solidFill>
                  <a:srgbClr val="FF0000"/>
                </a:solidFill>
              </a:rPr>
              <a:t>ドロネー三角形分割</a:t>
            </a:r>
            <a:r>
              <a:rPr lang="ja-JP" altLang="en-US" dirty="0"/>
              <a:t>自身（</a:t>
            </a:r>
            <a:r>
              <a:rPr lang="en-US" altLang="ja-JP" dirty="0"/>
              <a:t>Delaunay</a:t>
            </a:r>
            <a:r>
              <a:rPr lang="ja-JP" altLang="en-US" dirty="0"/>
              <a:t>）</a:t>
            </a:r>
            <a:endParaRPr lang="en-US" altLang="ja-JP"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6020089"/>
            <a:ext cx="4083169" cy="584775"/>
          </a:xfrm>
          <a:prstGeom prst="rect">
            <a:avLst/>
          </a:prstGeom>
          <a:noFill/>
        </p:spPr>
        <p:txBody>
          <a:bodyPr wrap="none" rtlCol="0">
            <a:spAutoFit/>
          </a:bodyPr>
          <a:lstStyle/>
          <a:p>
            <a:r>
              <a:rPr lang="ja-JP" altLang="en-US" sz="1600" dirty="0"/>
              <a:t>三角形分割図には最適巡回路が含まれない</a:t>
            </a:r>
            <a:endParaRPr lang="en-US" altLang="ja-JP" sz="1600" dirty="0"/>
          </a:p>
          <a:p>
            <a:r>
              <a:rPr lang="ja-JP" altLang="en-US" sz="1600" dirty="0"/>
              <a:t>インスタンスが多数ある</a:t>
            </a:r>
            <a:endParaRPr lang="en-US" altLang="ja-JP" sz="16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5792903" y="1280109"/>
            <a:ext cx="2967479" cy="646331"/>
          </a:xfrm>
          <a:prstGeom prst="rect">
            <a:avLst/>
          </a:prstGeom>
          <a:noFill/>
        </p:spPr>
        <p:txBody>
          <a:bodyPr wrap="none" rtlCol="0">
            <a:spAutoFit/>
          </a:bodyPr>
          <a:lstStyle/>
          <a:p>
            <a:r>
              <a:rPr lang="ja-JP" altLang="en-US" dirty="0"/>
              <a:t>例えば：</a:t>
            </a:r>
            <a:endParaRPr lang="en-US" altLang="ja-JP" dirty="0"/>
          </a:p>
          <a:p>
            <a:r>
              <a:rPr lang="ja-JP" altLang="en-US" dirty="0"/>
              <a:t>町</a:t>
            </a:r>
            <a:r>
              <a:rPr lang="en-US" altLang="ja-JP" dirty="0"/>
              <a:t>16</a:t>
            </a:r>
            <a:r>
              <a:rPr lang="ja-JP" altLang="en-US" dirty="0"/>
              <a:t>個あるインスタンス：</a:t>
            </a:r>
            <a:endParaRPr lang="zh-CN" altLang="en-US"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872110" y="5720148"/>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それ以上拡張すべき</a:t>
            </a:r>
            <a:endParaRPr lang="zh-CN" altLang="en-US"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6417" y="2940509"/>
            <a:ext cx="3256830" cy="2442623"/>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5856447" y="2249654"/>
            <a:ext cx="2031325" cy="369332"/>
          </a:xfrm>
          <a:prstGeom prst="rect">
            <a:avLst/>
          </a:prstGeom>
          <a:noFill/>
        </p:spPr>
        <p:txBody>
          <a:bodyPr wrap="none" rtlCol="0">
            <a:spAutoFit/>
          </a:bodyPr>
          <a:lstStyle/>
          <a:p>
            <a:r>
              <a:rPr lang="ja-JP" altLang="en-US" b="1" dirty="0">
                <a:solidFill>
                  <a:srgbClr val="FF0000"/>
                </a:solidFill>
              </a:rPr>
              <a:t>ドロネー三角分割</a:t>
            </a:r>
            <a:endParaRPr lang="zh-CN" altLang="en-US" b="1" dirty="0">
              <a:solidFill>
                <a:srgbClr val="FF0000"/>
              </a:solidFill>
            </a:endParaRPr>
          </a:p>
        </p:txBody>
      </p:sp>
      <p:sp>
        <p:nvSpPr>
          <p:cNvPr id="13" name="文本框 12">
            <a:extLst>
              <a:ext uri="{FF2B5EF4-FFF2-40B4-BE49-F238E27FC236}">
                <a16:creationId xmlns:a16="http://schemas.microsoft.com/office/drawing/2014/main" id="{6C82B296-A95E-6B8A-B22E-1963BF142EEB}"/>
              </a:ext>
            </a:extLst>
          </p:cNvPr>
          <p:cNvSpPr txBox="1"/>
          <p:nvPr/>
        </p:nvSpPr>
        <p:spPr>
          <a:xfrm>
            <a:off x="9234833" y="2256985"/>
            <a:ext cx="1338828" cy="369332"/>
          </a:xfrm>
          <a:prstGeom prst="rect">
            <a:avLst/>
          </a:prstGeom>
          <a:noFill/>
        </p:spPr>
        <p:txBody>
          <a:bodyPr wrap="none" rtlCol="0">
            <a:spAutoFit/>
          </a:bodyPr>
          <a:lstStyle/>
          <a:p>
            <a:r>
              <a:rPr lang="ja-JP" altLang="en-US" b="1" dirty="0"/>
              <a:t>最適巡回路</a:t>
            </a:r>
            <a:endParaRPr lang="zh-CN" altLang="en-US" b="1"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191" y="2940509"/>
            <a:ext cx="3300781" cy="2475586"/>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621168" y="2150736"/>
            <a:ext cx="4218686" cy="3691351"/>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6705682"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solidFill>
                  <a:srgbClr val="FF0000"/>
                </a:solidFill>
              </a:rPr>
              <a:t>ドロネー三角形</a:t>
            </a:r>
            <a:r>
              <a:rPr lang="ja-JP" altLang="en-US" dirty="0"/>
              <a:t>分割自身（</a:t>
            </a:r>
            <a:r>
              <a:rPr lang="en-US" altLang="ja-JP" dirty="0"/>
              <a:t>Delaunay</a:t>
            </a:r>
            <a:r>
              <a:rPr lang="ja-JP" altLang="en-US" dirty="0"/>
              <a:t>）</a:t>
            </a:r>
            <a:endParaRPr lang="en-US" altLang="ja-JP" dirty="0"/>
          </a:p>
          <a:p>
            <a:pPr marL="285750" indent="-285750">
              <a:buFont typeface="Arial" panose="020B0604020202020204" pitchFamily="34" charset="0"/>
              <a:buChar char="•"/>
            </a:pPr>
            <a:r>
              <a:rPr lang="ja-JP" altLang="en-US" dirty="0"/>
              <a:t>あるボロノイ領域に対して　</a:t>
            </a:r>
            <a:r>
              <a:rPr lang="ja-JP" altLang="en-US" b="1" dirty="0">
                <a:solidFill>
                  <a:srgbClr val="00B050"/>
                </a:solidFill>
              </a:rPr>
              <a:t>隣の隣</a:t>
            </a:r>
            <a:r>
              <a:rPr lang="ja-JP" altLang="en-US" dirty="0"/>
              <a:t>　のボロノイ領域と繋ぐ</a:t>
            </a:r>
            <a:endParaRPr lang="en-US" altLang="ja-JP"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182829" y="4784517"/>
            <a:ext cx="5262979" cy="369332"/>
          </a:xfrm>
          <a:prstGeom prst="rect">
            <a:avLst/>
          </a:prstGeom>
          <a:noFill/>
        </p:spPr>
        <p:txBody>
          <a:bodyPr wrap="none" rtlCol="0">
            <a:spAutoFit/>
          </a:bodyPr>
          <a:lstStyle/>
          <a:p>
            <a:r>
              <a:rPr lang="ja-JP" altLang="en-US" dirty="0"/>
              <a:t>まだ最適巡回路が含まれないインスタンスがある</a:t>
            </a:r>
            <a:endParaRPr lang="en-US" altLang="ja-JP"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7456559" y="1607330"/>
            <a:ext cx="2967479" cy="646331"/>
          </a:xfrm>
          <a:prstGeom prst="rect">
            <a:avLst/>
          </a:prstGeom>
          <a:noFill/>
        </p:spPr>
        <p:txBody>
          <a:bodyPr wrap="none" rtlCol="0">
            <a:spAutoFit/>
          </a:bodyPr>
          <a:lstStyle/>
          <a:p>
            <a:r>
              <a:rPr lang="ja-JP" altLang="en-US" dirty="0"/>
              <a:t>例えば：</a:t>
            </a:r>
            <a:endParaRPr lang="en-US" altLang="ja-JP" dirty="0"/>
          </a:p>
          <a:p>
            <a:r>
              <a:rPr lang="ja-JP" altLang="en-US" dirty="0"/>
              <a:t>町</a:t>
            </a:r>
            <a:r>
              <a:rPr lang="en-US" altLang="ja-JP" dirty="0"/>
              <a:t>97</a:t>
            </a:r>
            <a:r>
              <a:rPr lang="ja-JP" altLang="en-US" dirty="0"/>
              <a:t>個あるインスタンス：</a:t>
            </a:r>
            <a:endParaRPr lang="zh-CN" altLang="en-US"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143594" y="5413223"/>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それ以上もっと拡張すべき</a:t>
            </a:r>
            <a:endParaRPr lang="zh-CN" altLang="en-US"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3171061" cy="369332"/>
          </a:xfrm>
          <a:prstGeom prst="rect">
            <a:avLst/>
          </a:prstGeom>
          <a:noFill/>
        </p:spPr>
        <p:txBody>
          <a:bodyPr wrap="none" rtlCol="0">
            <a:spAutoFit/>
          </a:bodyPr>
          <a:lstStyle/>
          <a:p>
            <a:r>
              <a:rPr lang="ja-JP" altLang="en-US" b="1" dirty="0">
                <a:solidFill>
                  <a:srgbClr val="FF0000"/>
                </a:solidFill>
              </a:rPr>
              <a:t>ドロネー三角形分割</a:t>
            </a:r>
            <a:r>
              <a:rPr lang="ja-JP" altLang="en-US" dirty="0"/>
              <a:t> </a:t>
            </a:r>
            <a:r>
              <a:rPr lang="en-US" altLang="ja-JP" dirty="0"/>
              <a:t>+</a:t>
            </a:r>
            <a:r>
              <a:rPr lang="ja-JP" altLang="en-US" b="1" dirty="0">
                <a:solidFill>
                  <a:srgbClr val="00B050"/>
                </a:solidFill>
              </a:rPr>
              <a:t>隣の隣</a:t>
            </a:r>
            <a:endParaRPr lang="zh-CN" altLang="en-US"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779899" y="2343326"/>
            <a:ext cx="1338828" cy="369332"/>
          </a:xfrm>
          <a:prstGeom prst="rect">
            <a:avLst/>
          </a:prstGeom>
          <a:noFill/>
        </p:spPr>
        <p:txBody>
          <a:bodyPr wrap="none" rtlCol="0">
            <a:spAutoFit/>
          </a:bodyPr>
          <a:lstStyle/>
          <a:p>
            <a:r>
              <a:rPr lang="ja-JP" altLang="en-US" b="1" dirty="0"/>
              <a:t>最適巡回路</a:t>
            </a:r>
            <a:endParaRPr lang="zh-CN" altLang="en-US" b="1"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58988" cy="584775"/>
          </a:xfrm>
          <a:prstGeom prst="rect">
            <a:avLst/>
          </a:prstGeom>
          <a:noFill/>
        </p:spPr>
        <p:txBody>
          <a:bodyPr wrap="none" rtlCol="0">
            <a:spAutoFit/>
          </a:bodyPr>
          <a:lstStyle/>
          <a:p>
            <a:r>
              <a:rPr lang="ja-JP" altLang="en-US" sz="3200" b="1" dirty="0"/>
              <a:t>提案手法</a:t>
            </a:r>
            <a:r>
              <a:rPr lang="en-US" altLang="ja-JP" sz="3200" b="1" dirty="0"/>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225587" y="1212817"/>
            <a:ext cx="6423553" cy="107721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solidFill>
                  <a:srgbClr val="FF0000"/>
                </a:solidFill>
              </a:rPr>
              <a:t>ドロネー三角形</a:t>
            </a:r>
            <a:r>
              <a:rPr lang="ja-JP" altLang="en-US" sz="1600" dirty="0"/>
              <a:t>分割自身（</a:t>
            </a:r>
            <a:r>
              <a:rPr lang="en-US" altLang="ja-JP" sz="1600" dirty="0"/>
              <a:t>Delaunay</a:t>
            </a:r>
            <a:r>
              <a:rPr lang="ja-JP" altLang="en-US" sz="1600" dirty="0"/>
              <a:t>）</a:t>
            </a:r>
            <a:endParaRPr lang="en-US" altLang="ja-JP" sz="1600" dirty="0"/>
          </a:p>
          <a:p>
            <a:pPr marL="285750" indent="-285750">
              <a:buFont typeface="Arial" panose="020B0604020202020204" pitchFamily="34" charset="0"/>
              <a:buChar char="•"/>
            </a:pPr>
            <a:r>
              <a:rPr lang="ja-JP" altLang="en-US" sz="1600" dirty="0"/>
              <a:t>あるボロノイ領域に対して　</a:t>
            </a:r>
            <a:r>
              <a:rPr lang="ja-JP" altLang="en-US" sz="1600" b="1" dirty="0">
                <a:solidFill>
                  <a:srgbClr val="00B050"/>
                </a:solidFill>
              </a:rPr>
              <a:t>隣の隣</a:t>
            </a:r>
            <a:r>
              <a:rPr lang="ja-JP" altLang="en-US" sz="1600" dirty="0"/>
              <a:t>　のボロノイ領域と繋ぐ</a:t>
            </a:r>
            <a:endParaRPr lang="en-US" altLang="ja-JP" sz="1600" dirty="0"/>
          </a:p>
          <a:p>
            <a:pPr marL="285750" indent="-285750">
              <a:buFont typeface="Arial" panose="020B0604020202020204" pitchFamily="34" charset="0"/>
              <a:buChar char="•"/>
            </a:pPr>
            <a:r>
              <a:rPr lang="ja-JP" altLang="en-US" sz="1600" dirty="0"/>
              <a:t>あるボロノイ領域に対して　</a:t>
            </a:r>
            <a:r>
              <a:rPr lang="ja-JP" altLang="en-US" sz="1600" b="1" dirty="0">
                <a:solidFill>
                  <a:srgbClr val="00B0F0"/>
                </a:solidFill>
              </a:rPr>
              <a:t>隣の隣の隣</a:t>
            </a:r>
            <a:r>
              <a:rPr lang="ja-JP" altLang="en-US" sz="1600" dirty="0"/>
              <a:t>　のボロノイ領域と繋ぐ</a:t>
            </a:r>
            <a:endParaRPr lang="en-US" altLang="ja-JP" sz="1600" dirty="0"/>
          </a:p>
          <a:p>
            <a:pPr marL="285750" indent="-285750">
              <a:buFont typeface="Arial" panose="020B0604020202020204" pitchFamily="34" charset="0"/>
              <a:buChar char="•"/>
            </a:pPr>
            <a:endParaRPr lang="en-US" altLang="ja-JP" sz="16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538973" y="1337554"/>
            <a:ext cx="6545864" cy="584775"/>
          </a:xfrm>
          <a:prstGeom prst="rect">
            <a:avLst/>
          </a:prstGeom>
          <a:noFill/>
        </p:spPr>
        <p:txBody>
          <a:bodyPr wrap="square" rtlCol="0">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r>
              <a:rPr lang="en-US" altLang="ja-JP" sz="1600" b="1" dirty="0"/>
              <a:t>+ </a:t>
            </a:r>
            <a:r>
              <a:rPr lang="ja-JP" altLang="en-US" sz="1600" b="1" dirty="0">
                <a:solidFill>
                  <a:srgbClr val="00B0F0"/>
                </a:solidFill>
              </a:rPr>
              <a:t>隣の隣の隣</a:t>
            </a:r>
            <a:endParaRPr lang="en-US" altLang="ja-JP" sz="1600" b="1" dirty="0">
              <a:solidFill>
                <a:srgbClr val="00B0F0"/>
              </a:solidFill>
            </a:endParaRPr>
          </a:p>
          <a:p>
            <a:r>
              <a:rPr lang="ja-JP" altLang="en-US" sz="1600" dirty="0"/>
              <a:t>実験用全部のインスタンスはグラフに最適巡回路が含まれる</a:t>
            </a:r>
            <a:endParaRPr lang="en-US" altLang="ja-JP" sz="16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708849" y="6287349"/>
            <a:ext cx="1562155" cy="338554"/>
          </a:xfrm>
          <a:prstGeom prst="rect">
            <a:avLst/>
          </a:prstGeom>
          <a:noFill/>
        </p:spPr>
        <p:txBody>
          <a:bodyPr wrap="square">
            <a:spAutoFit/>
          </a:bodyPr>
          <a:lstStyle/>
          <a:p>
            <a:r>
              <a:rPr lang="ja-JP" altLang="en-US" sz="1600" b="1" dirty="0">
                <a:solidFill>
                  <a:srgbClr val="FF0000"/>
                </a:solidFill>
              </a:rPr>
              <a:t>三角形分割 </a:t>
            </a:r>
            <a:endParaRPr lang="zh-CN" altLang="en-US" sz="16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197082" y="6287349"/>
            <a:ext cx="2312103" cy="338554"/>
          </a:xfrm>
          <a:prstGeom prst="rect">
            <a:avLst/>
          </a:prstGeom>
          <a:noFill/>
        </p:spPr>
        <p:txBody>
          <a:bodyPr wrap="square">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endParaRPr lang="zh-CN" altLang="en-US" sz="16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47222" y="6301038"/>
            <a:ext cx="3823775" cy="338554"/>
          </a:xfrm>
          <a:prstGeom prst="rect">
            <a:avLst/>
          </a:prstGeom>
          <a:noFill/>
        </p:spPr>
        <p:txBody>
          <a:bodyPr wrap="square">
            <a:spAutoFit/>
          </a:bodyPr>
          <a:lstStyle/>
          <a:p>
            <a:r>
              <a:rPr lang="ja-JP" altLang="en-US" sz="1600" b="1" dirty="0">
                <a:solidFill>
                  <a:srgbClr val="FF0000"/>
                </a:solidFill>
              </a:rPr>
              <a:t>三角形分割 </a:t>
            </a:r>
            <a:r>
              <a:rPr lang="en-US" altLang="ja-JP" sz="1600" b="1" dirty="0"/>
              <a:t>+</a:t>
            </a:r>
            <a:r>
              <a:rPr lang="en-US" altLang="ja-JP" sz="1600" b="1" dirty="0">
                <a:solidFill>
                  <a:srgbClr val="FF0000"/>
                </a:solidFill>
              </a:rPr>
              <a:t> </a:t>
            </a:r>
            <a:r>
              <a:rPr lang="ja-JP" altLang="en-US" sz="1600" b="1" dirty="0">
                <a:solidFill>
                  <a:srgbClr val="00B050"/>
                </a:solidFill>
              </a:rPr>
              <a:t>隣の隣 </a:t>
            </a:r>
            <a:r>
              <a:rPr lang="en-US" altLang="ja-JP" sz="1600" b="1" dirty="0"/>
              <a:t>+ </a:t>
            </a:r>
            <a:r>
              <a:rPr lang="ja-JP" altLang="en-US" sz="1600" b="1" dirty="0">
                <a:solidFill>
                  <a:srgbClr val="00B0F0"/>
                </a:solidFill>
              </a:rPr>
              <a:t>隣の隣の隣</a:t>
            </a:r>
            <a:endParaRPr lang="en-US" altLang="ja-JP" sz="16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976881" y="5523903"/>
            <a:ext cx="1237839" cy="369332"/>
          </a:xfrm>
          <a:prstGeom prst="rect">
            <a:avLst/>
          </a:prstGeom>
          <a:noFill/>
        </p:spPr>
        <p:txBody>
          <a:bodyPr wrap="none" rtlCol="0">
            <a:spAutoFit/>
          </a:bodyPr>
          <a:lstStyle/>
          <a:p>
            <a:r>
              <a:rPr lang="en-US" altLang="ja-JP" b="1" dirty="0"/>
              <a:t>N</a:t>
            </a:r>
            <a:r>
              <a:rPr lang="en-US" altLang="zh-CN" b="1" dirty="0"/>
              <a:t>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3"/>
            <a:ext cx="3284028" cy="208079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632665"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7561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sz="1600" b="1" dirty="0">
                <a:solidFill>
                  <a:srgbClr val="FF0000"/>
                </a:solidFill>
              </a:rPr>
              <a:t>Seg1</a:t>
            </a:r>
            <a:r>
              <a:rPr lang="ja-JP" altLang="en-US" sz="1600" dirty="0"/>
              <a:t>）</a:t>
            </a:r>
            <a:endParaRPr lang="en-US" altLang="ja-JP" sz="16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5624547" y="1445012"/>
            <a:ext cx="4766361" cy="646331"/>
          </a:xfrm>
          <a:prstGeom prst="rect">
            <a:avLst/>
          </a:prstGeom>
          <a:noFill/>
        </p:spPr>
        <p:txBody>
          <a:bodyPr wrap="square" rtlCol="0">
            <a:spAutoFit/>
          </a:bodyPr>
          <a:lstStyle/>
          <a:p>
            <a:r>
              <a:rPr lang="ja-JP" altLang="en-US" dirty="0"/>
              <a:t>最適巡回路含まれないインスタンスがある</a:t>
            </a:r>
            <a:endParaRPr lang="en-US" altLang="ja-JP" dirty="0"/>
          </a:p>
          <a:p>
            <a:r>
              <a:rPr lang="ja-JP" altLang="en-US" dirty="0"/>
              <a:t>例：町</a:t>
            </a:r>
            <a:r>
              <a:rPr lang="en-US" altLang="ja-JP" dirty="0"/>
              <a:t>40</a:t>
            </a:r>
            <a:r>
              <a:rPr lang="ja-JP" altLang="en-US" dirty="0"/>
              <a:t>個あるインスタンス</a:t>
            </a:r>
            <a:endParaRPr lang="zh-CN" altLang="en-US"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7098189" y="5816291"/>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それ以上拡張すべき</a:t>
            </a:r>
            <a:endParaRPr lang="zh-CN" altLang="en-US"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01086" y="4932666"/>
            <a:ext cx="1728048" cy="1284435"/>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73308" y="6410926"/>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70000" cy="584775"/>
          </a:xfrm>
          <a:prstGeom prst="rect">
            <a:avLst/>
          </a:prstGeom>
          <a:noFill/>
        </p:spPr>
        <p:txBody>
          <a:bodyPr wrap="none" rtlCol="0">
            <a:spAutoFit/>
          </a:bodyPr>
          <a:lstStyle/>
          <a:p>
            <a:r>
              <a:rPr lang="en-US" altLang="zh-CN" sz="3200" b="1" dirty="0"/>
              <a:t>+</a:t>
            </a:r>
            <a:endParaRPr lang="zh-CN" altLang="en-US" sz="3200" b="1"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338828" cy="369332"/>
          </a:xfrm>
          <a:prstGeom prst="rect">
            <a:avLst/>
          </a:prstGeom>
          <a:noFill/>
        </p:spPr>
        <p:txBody>
          <a:bodyPr wrap="none" rtlCol="0">
            <a:spAutoFit/>
          </a:bodyPr>
          <a:lstStyle/>
          <a:p>
            <a:r>
              <a:rPr lang="ja-JP" altLang="en-US" b="1" dirty="0"/>
              <a:t>最適巡回路</a:t>
            </a:r>
            <a:endParaRPr lang="zh-CN" altLang="en-US" b="1"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2133918" cy="369332"/>
          </a:xfrm>
          <a:prstGeom prst="rect">
            <a:avLst/>
          </a:prstGeom>
          <a:noFill/>
        </p:spPr>
        <p:txBody>
          <a:bodyPr wrap="none" rtlCol="0">
            <a:spAutoFit/>
          </a:bodyPr>
          <a:lstStyle/>
          <a:p>
            <a:r>
              <a:rPr lang="ja-JP" altLang="en-US" b="1" dirty="0"/>
              <a:t>三角形分割</a:t>
            </a:r>
            <a:r>
              <a:rPr lang="ja-JP" altLang="en-US" dirty="0"/>
              <a:t> </a:t>
            </a:r>
            <a:r>
              <a:rPr lang="en-US" altLang="ja-JP" b="1" dirty="0"/>
              <a:t>+</a:t>
            </a:r>
            <a:r>
              <a:rPr lang="en-US" altLang="ja-JP" dirty="0"/>
              <a:t> </a:t>
            </a:r>
            <a:r>
              <a:rPr lang="en-US" altLang="ja-JP" b="1" dirty="0">
                <a:solidFill>
                  <a:srgbClr val="FF0000"/>
                </a:solidFill>
              </a:rPr>
              <a:t>Seg1</a:t>
            </a:r>
            <a:endParaRPr lang="zh-CN" altLang="en-US"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68664" y="6389509"/>
            <a:ext cx="1067313" cy="369332"/>
          </a:xfrm>
          <a:prstGeom prst="rect">
            <a:avLst/>
          </a:prstGeom>
          <a:noFill/>
        </p:spPr>
        <p:txBody>
          <a:bodyPr wrap="square">
            <a:spAutoFit/>
          </a:bodyPr>
          <a:lstStyle/>
          <a:p>
            <a:r>
              <a:rPr lang="en-US" altLang="ja-JP" b="1" dirty="0">
                <a:solidFill>
                  <a:srgbClr val="FF0000"/>
                </a:solidFill>
              </a:rPr>
              <a:t>Seg1</a:t>
            </a:r>
            <a:endParaRPr lang="zh-CN" altLang="en-US"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496038" y="4870755"/>
            <a:ext cx="1827244" cy="1503838"/>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92385"/>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639113"/>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0" y="824069"/>
            <a:ext cx="37561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sz="1600" b="1" dirty="0">
                <a:solidFill>
                  <a:srgbClr val="FF0000"/>
                </a:solidFill>
              </a:rPr>
              <a:t>Seg1</a:t>
            </a:r>
            <a:r>
              <a:rPr lang="ja-JP" altLang="en-US" sz="1600" dirty="0"/>
              <a:t>）</a:t>
            </a:r>
            <a:endParaRPr lang="en-US" altLang="ja-JP" sz="16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3610093" y="775197"/>
            <a:ext cx="4401943" cy="584775"/>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50"/>
                </a:solidFill>
              </a:rPr>
              <a:t>二つ</a:t>
            </a:r>
            <a:r>
              <a:rPr lang="ja-JP" altLang="en-US" sz="1600" dirty="0"/>
              <a:t>連続するボロノイ辺に対応する</a:t>
            </a:r>
            <a:endParaRPr lang="en-US" altLang="ja-JP" sz="1600" dirty="0"/>
          </a:p>
          <a:p>
            <a:r>
              <a:rPr lang="ja-JP" altLang="en-US" sz="1600" dirty="0"/>
              <a:t>両端の母点をつなぐ（</a:t>
            </a:r>
            <a:r>
              <a:rPr lang="en-US" altLang="ja-JP" sz="1600" b="1" dirty="0">
                <a:solidFill>
                  <a:srgbClr val="00B050"/>
                </a:solidFill>
              </a:rPr>
              <a:t>Seg2</a:t>
            </a:r>
            <a:r>
              <a:rPr lang="ja-JP" altLang="en-US" sz="1600" dirty="0"/>
              <a:t>）</a:t>
            </a:r>
            <a:endParaRPr lang="en-US" altLang="ja-JP" sz="16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175594" y="4917888"/>
            <a:ext cx="1778217" cy="1321725"/>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365931" y="6218870"/>
            <a:ext cx="1389704" cy="338554"/>
          </a:xfrm>
          <a:prstGeom prst="rect">
            <a:avLst/>
          </a:prstGeom>
          <a:noFill/>
        </p:spPr>
        <p:txBody>
          <a:bodyPr wrap="square" rtlCol="0">
            <a:spAutoFit/>
          </a:bodyPr>
          <a:lstStyle/>
          <a:p>
            <a:r>
              <a:rPr lang="ja-JP" altLang="en-US" sz="1600" b="1" dirty="0"/>
              <a:t>三角形分割</a:t>
            </a:r>
            <a:endParaRPr lang="zh-CN" altLang="en-US" sz="16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1824454" y="5273154"/>
            <a:ext cx="580025" cy="646331"/>
          </a:xfrm>
          <a:prstGeom prst="rect">
            <a:avLst/>
          </a:prstGeom>
          <a:noFill/>
        </p:spPr>
        <p:txBody>
          <a:bodyPr wrap="square" rtlCol="0">
            <a:spAutoFit/>
          </a:bodyPr>
          <a:lstStyle/>
          <a:p>
            <a:r>
              <a:rPr lang="en-US" altLang="zh-CN" sz="3600" b="1" dirty="0"/>
              <a:t>+</a:t>
            </a:r>
            <a:endParaRPr lang="zh-CN" altLang="en-US" sz="36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3910541" y="5232193"/>
            <a:ext cx="580025" cy="646331"/>
          </a:xfrm>
          <a:prstGeom prst="rect">
            <a:avLst/>
          </a:prstGeom>
          <a:noFill/>
        </p:spPr>
        <p:txBody>
          <a:bodyPr wrap="square" rtlCol="0">
            <a:spAutoFit/>
          </a:bodyPr>
          <a:lstStyle/>
          <a:p>
            <a:r>
              <a:rPr lang="en-US" altLang="zh-CN" sz="3600" b="1" dirty="0"/>
              <a:t>+</a:t>
            </a:r>
            <a:endParaRPr lang="zh-CN" altLang="en-US" sz="3600" b="1"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7780133" y="711113"/>
            <a:ext cx="4493538" cy="830997"/>
          </a:xfrm>
          <a:prstGeom prst="rect">
            <a:avLst/>
          </a:prstGeom>
          <a:noFill/>
        </p:spPr>
        <p:txBody>
          <a:bodyPr wrap="none" rtlCol="0">
            <a:spAutoFit/>
          </a:bodyPr>
          <a:lstStyle/>
          <a:p>
            <a:r>
              <a:rPr lang="ja-JP" altLang="en-US" sz="1600" dirty="0"/>
              <a:t>また最適巡回路含まれないインスタンスがある</a:t>
            </a:r>
            <a:endParaRPr lang="zh-CN" altLang="en-US" sz="1600" dirty="0"/>
          </a:p>
          <a:p>
            <a:r>
              <a:rPr lang="ja-JP" altLang="en-US" sz="1600" dirty="0"/>
              <a:t>例えば：</a:t>
            </a:r>
            <a:endParaRPr lang="en-US" altLang="ja-JP" sz="1600" dirty="0"/>
          </a:p>
          <a:p>
            <a:r>
              <a:rPr lang="ja-JP" altLang="en-US" sz="1600" dirty="0"/>
              <a:t>町</a:t>
            </a:r>
            <a:r>
              <a:rPr lang="en-US" altLang="ja-JP" sz="1600" dirty="0"/>
              <a:t>51</a:t>
            </a:r>
            <a:r>
              <a:rPr lang="ja-JP" altLang="en-US" sz="1600" dirty="0"/>
              <a:t>個あるインスタンス</a:t>
            </a:r>
            <a:endParaRPr lang="zh-CN" altLang="en-US" sz="16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285094" y="6245616"/>
            <a:ext cx="4339650" cy="646331"/>
          </a:xfrm>
          <a:prstGeom prst="rect">
            <a:avLst/>
          </a:prstGeom>
          <a:noFill/>
        </p:spPr>
        <p:txBody>
          <a:bodyPr wrap="none" rtlCol="0">
            <a:spAutoFit/>
          </a:bodyPr>
          <a:lstStyle/>
          <a:p>
            <a:r>
              <a:rPr lang="ja-JP" altLang="en-US" dirty="0"/>
              <a:t>最適巡回路が含まれるようにするために</a:t>
            </a:r>
            <a:endParaRPr lang="en-US" altLang="ja-JP" dirty="0"/>
          </a:p>
          <a:p>
            <a:r>
              <a:rPr lang="ja-JP" altLang="en-US" dirty="0"/>
              <a:t>それ以上もっと拡張すべき</a:t>
            </a:r>
            <a:endParaRPr lang="zh-CN" altLang="en-US"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9178220" y="1609698"/>
            <a:ext cx="2938625" cy="369332"/>
          </a:xfrm>
          <a:prstGeom prst="rect">
            <a:avLst/>
          </a:prstGeom>
          <a:noFill/>
        </p:spPr>
        <p:txBody>
          <a:bodyPr wrap="none" rtlCol="0">
            <a:spAutoFit/>
          </a:bodyPr>
          <a:lstStyle/>
          <a:p>
            <a:r>
              <a:rPr lang="ja-JP" altLang="en-US" b="1" dirty="0"/>
              <a:t>三角形分割</a:t>
            </a:r>
            <a:r>
              <a:rPr lang="ja-JP" altLang="en-US" dirty="0"/>
              <a:t> </a:t>
            </a:r>
            <a:r>
              <a:rPr lang="en-US" altLang="ja-JP" b="1" dirty="0"/>
              <a:t>+</a:t>
            </a:r>
            <a:r>
              <a:rPr lang="en-US" altLang="ja-JP" dirty="0"/>
              <a:t> </a:t>
            </a:r>
            <a:r>
              <a:rPr lang="en-US" altLang="ja-JP" b="1" dirty="0">
                <a:solidFill>
                  <a:srgbClr val="FF0000"/>
                </a:solidFill>
              </a:rPr>
              <a:t>Seg1</a:t>
            </a:r>
            <a:r>
              <a:rPr lang="ja-JP" altLang="en-US" b="1" dirty="0">
                <a:solidFill>
                  <a:srgbClr val="FF0000"/>
                </a:solidFill>
              </a:rPr>
              <a:t> </a:t>
            </a:r>
            <a:r>
              <a:rPr lang="en-US" altLang="ja-JP" b="1" dirty="0"/>
              <a:t>+</a:t>
            </a:r>
            <a:r>
              <a:rPr lang="en-US" altLang="ja-JP" b="1" dirty="0">
                <a:solidFill>
                  <a:srgbClr val="FF0000"/>
                </a:solidFill>
              </a:rPr>
              <a:t> </a:t>
            </a:r>
            <a:r>
              <a:rPr lang="en-US" altLang="ja-JP" b="1" dirty="0">
                <a:solidFill>
                  <a:srgbClr val="00B050"/>
                </a:solidFill>
              </a:rPr>
              <a:t>Seg2</a:t>
            </a:r>
            <a:endParaRPr lang="zh-CN" altLang="en-US"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10100422" y="4136686"/>
            <a:ext cx="1338828" cy="369332"/>
          </a:xfrm>
          <a:prstGeom prst="rect">
            <a:avLst/>
          </a:prstGeom>
          <a:noFill/>
        </p:spPr>
        <p:txBody>
          <a:bodyPr wrap="none" rtlCol="0">
            <a:spAutoFit/>
          </a:bodyPr>
          <a:lstStyle/>
          <a:p>
            <a:r>
              <a:rPr lang="ja-JP" altLang="en-US" b="1" dirty="0"/>
              <a:t>最適巡回路</a:t>
            </a:r>
            <a:endParaRPr lang="zh-CN" altLang="en-US" b="1"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2737081" y="6184528"/>
            <a:ext cx="997208" cy="369332"/>
          </a:xfrm>
          <a:prstGeom prst="rect">
            <a:avLst/>
          </a:prstGeom>
          <a:noFill/>
        </p:spPr>
        <p:txBody>
          <a:bodyPr wrap="square">
            <a:spAutoFit/>
          </a:bodyPr>
          <a:lstStyle/>
          <a:p>
            <a:r>
              <a:rPr lang="en-US" altLang="ja-JP" b="1" dirty="0">
                <a:solidFill>
                  <a:srgbClr val="FF0000"/>
                </a:solidFill>
              </a:rPr>
              <a:t>Seg1</a:t>
            </a:r>
            <a:endParaRPr lang="zh-CN" altLang="en-US"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053885" y="6184163"/>
            <a:ext cx="997208" cy="369332"/>
          </a:xfrm>
          <a:prstGeom prst="rect">
            <a:avLst/>
          </a:prstGeom>
          <a:noFill/>
        </p:spPr>
        <p:txBody>
          <a:bodyPr wrap="square">
            <a:spAutoFit/>
          </a:bodyPr>
          <a:lstStyle/>
          <a:p>
            <a:r>
              <a:rPr lang="en-US" altLang="ja-JP" b="1" dirty="0">
                <a:solidFill>
                  <a:srgbClr val="00B050"/>
                </a:solidFill>
              </a:rPr>
              <a:t>Seg2</a:t>
            </a:r>
            <a:endParaRPr lang="zh-CN" altLang="en-US"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3810959" y="1529376"/>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26603" y="145967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300968" y="4846083"/>
            <a:ext cx="1671609" cy="1375748"/>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374623" y="4766196"/>
            <a:ext cx="1768889" cy="1479420"/>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52726"/>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669003"/>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0" y="741003"/>
            <a:ext cx="3756156" cy="61555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600" b="1" dirty="0"/>
              <a:t>全ての</a:t>
            </a:r>
            <a:r>
              <a:rPr lang="ja-JP" altLang="en-US" sz="1600" b="1" dirty="0">
                <a:solidFill>
                  <a:srgbClr val="FF0000"/>
                </a:solidFill>
              </a:rPr>
              <a:t>一つ</a:t>
            </a:r>
            <a:r>
              <a:rPr lang="ja-JP" altLang="en-US" sz="1600" dirty="0"/>
              <a:t>のボロノイ辺に対応する</a:t>
            </a:r>
            <a:endParaRPr lang="en-US" altLang="ja-JP" sz="1600" dirty="0"/>
          </a:p>
          <a:p>
            <a:r>
              <a:rPr lang="ja-JP" altLang="en-US" sz="1600" dirty="0"/>
              <a:t>両端の母点をつなぐ（</a:t>
            </a:r>
            <a:r>
              <a:rPr lang="en-US" altLang="ja-JP" b="1" dirty="0">
                <a:solidFill>
                  <a:srgbClr val="FF0000"/>
                </a:solidFill>
              </a:rPr>
              <a:t>Seg1</a:t>
            </a:r>
            <a:r>
              <a:rPr lang="ja-JP" altLang="en-US" sz="1600" dirty="0"/>
              <a:t>）</a:t>
            </a:r>
            <a:endParaRPr lang="en-US" altLang="ja-JP" sz="16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3647089" y="705560"/>
            <a:ext cx="4992040" cy="615553"/>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50"/>
                </a:solidFill>
              </a:rPr>
              <a:t>二つ</a:t>
            </a:r>
            <a:r>
              <a:rPr lang="ja-JP" altLang="en-US" sz="1600" dirty="0"/>
              <a:t>連続するボロノイ辺に対応する</a:t>
            </a:r>
            <a:endParaRPr lang="en-US" altLang="ja-JP" sz="1600" dirty="0"/>
          </a:p>
          <a:p>
            <a:r>
              <a:rPr lang="ja-JP" altLang="en-US" sz="1600" dirty="0"/>
              <a:t>両端の母点をつなぐ（</a:t>
            </a:r>
            <a:r>
              <a:rPr lang="en-US" altLang="ja-JP" b="1" dirty="0">
                <a:solidFill>
                  <a:srgbClr val="00B050"/>
                </a:solidFill>
              </a:rPr>
              <a:t>Seg2</a:t>
            </a:r>
            <a:r>
              <a:rPr lang="ja-JP" altLang="en-US" sz="1600" dirty="0"/>
              <a:t>）</a:t>
            </a:r>
            <a:endParaRPr lang="en-US" altLang="ja-JP" sz="16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7813915" y="705560"/>
            <a:ext cx="4504773" cy="615553"/>
          </a:xfrm>
          <a:prstGeom prst="rect">
            <a:avLst/>
          </a:prstGeom>
          <a:noFill/>
        </p:spPr>
        <p:txBody>
          <a:bodyPr wrap="square">
            <a:spAutoFit/>
          </a:bodyPr>
          <a:lstStyle/>
          <a:p>
            <a:pPr marL="285750" indent="-285750">
              <a:buFont typeface="Arial" panose="020B0604020202020204" pitchFamily="34" charset="0"/>
              <a:buChar char="•"/>
            </a:pPr>
            <a:r>
              <a:rPr lang="ja-JP" altLang="en-US" sz="1600" b="1" dirty="0"/>
              <a:t>全ての</a:t>
            </a:r>
            <a:r>
              <a:rPr lang="ja-JP" altLang="en-US" sz="1600" b="1" dirty="0">
                <a:solidFill>
                  <a:srgbClr val="00B0F0"/>
                </a:solidFill>
              </a:rPr>
              <a:t>三つ</a:t>
            </a:r>
            <a:r>
              <a:rPr lang="ja-JP" altLang="en-US" sz="1600" dirty="0"/>
              <a:t>連続するボロノイ辺に対応する両端の母点をつなぐ（</a:t>
            </a:r>
            <a:r>
              <a:rPr lang="en-US" altLang="ja-JP" b="1" dirty="0">
                <a:solidFill>
                  <a:srgbClr val="00B0F0"/>
                </a:solidFill>
              </a:rPr>
              <a:t>Seg3</a:t>
            </a:r>
            <a:r>
              <a:rPr lang="ja-JP" altLang="en-US" sz="1600" dirty="0"/>
              <a:t>）</a:t>
            </a:r>
            <a:endParaRPr lang="zh-CN" altLang="en-US" sz="16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16822" y="4542421"/>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0596" y="5807643"/>
            <a:ext cx="1210588" cy="338554"/>
          </a:xfrm>
          <a:prstGeom prst="rect">
            <a:avLst/>
          </a:prstGeom>
          <a:noFill/>
        </p:spPr>
        <p:txBody>
          <a:bodyPr wrap="none" rtlCol="0">
            <a:spAutoFit/>
          </a:bodyPr>
          <a:lstStyle/>
          <a:p>
            <a:r>
              <a:rPr lang="ja-JP" altLang="en-US" sz="1600" b="1" dirty="0"/>
              <a:t>三角形分割</a:t>
            </a:r>
            <a:endParaRPr lang="zh-CN" altLang="en-US" sz="16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13789" y="48427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095982" y="479899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0682" y="47553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488015" y="476420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8831209" y="4842721"/>
            <a:ext cx="1235092" cy="400110"/>
          </a:xfrm>
          <a:prstGeom prst="rect">
            <a:avLst/>
          </a:prstGeom>
          <a:noFill/>
        </p:spPr>
        <p:txBody>
          <a:bodyPr wrap="square">
            <a:spAutoFit/>
          </a:bodyPr>
          <a:lstStyle/>
          <a:p>
            <a:r>
              <a:rPr lang="en-US" altLang="zh-CN" sz="2000" b="1" dirty="0"/>
              <a:t>Seg</a:t>
            </a:r>
            <a:r>
              <a:rPr lang="ja-JP" altLang="en-US" sz="2000" b="1" dirty="0"/>
              <a:t>方法</a:t>
            </a:r>
            <a:endParaRPr lang="en-US" altLang="ja-JP" sz="20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07754" y="5725830"/>
            <a:ext cx="830630" cy="369332"/>
          </a:xfrm>
          <a:prstGeom prst="rect">
            <a:avLst/>
          </a:prstGeom>
          <a:noFill/>
        </p:spPr>
        <p:txBody>
          <a:bodyPr wrap="square">
            <a:spAutoFit/>
          </a:bodyPr>
          <a:lstStyle/>
          <a:p>
            <a:r>
              <a:rPr lang="en-US" altLang="ja-JP" b="1" dirty="0">
                <a:solidFill>
                  <a:srgbClr val="FF0000"/>
                </a:solidFill>
              </a:rPr>
              <a:t>Seg1</a:t>
            </a:r>
            <a:endParaRPr lang="zh-CN" altLang="en-US"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83166" y="5736449"/>
            <a:ext cx="707872" cy="369332"/>
          </a:xfrm>
          <a:prstGeom prst="rect">
            <a:avLst/>
          </a:prstGeom>
          <a:noFill/>
        </p:spPr>
        <p:txBody>
          <a:bodyPr wrap="square">
            <a:spAutoFit/>
          </a:bodyPr>
          <a:lstStyle/>
          <a:p>
            <a:r>
              <a:rPr lang="en-US" altLang="ja-JP" b="1" dirty="0">
                <a:solidFill>
                  <a:srgbClr val="00B050"/>
                </a:solidFill>
              </a:rPr>
              <a:t>Seg2</a:t>
            </a:r>
            <a:endParaRPr lang="zh-CN" altLang="en-US"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84135" y="5741159"/>
            <a:ext cx="830630" cy="369332"/>
          </a:xfrm>
          <a:prstGeom prst="rect">
            <a:avLst/>
          </a:prstGeom>
          <a:noFill/>
        </p:spPr>
        <p:txBody>
          <a:bodyPr wrap="square">
            <a:spAutoFit/>
          </a:bodyPr>
          <a:lstStyle/>
          <a:p>
            <a:r>
              <a:rPr lang="en-US" altLang="ja-JP" b="1" dirty="0">
                <a:solidFill>
                  <a:srgbClr val="00B0F0"/>
                </a:solidFill>
              </a:rPr>
              <a:t>Seg3</a:t>
            </a:r>
            <a:endParaRPr lang="zh-CN" altLang="en-US"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5772824" y="6211669"/>
            <a:ext cx="6545864" cy="646331"/>
          </a:xfrm>
          <a:prstGeom prst="rect">
            <a:avLst/>
          </a:prstGeom>
          <a:noFill/>
        </p:spPr>
        <p:txBody>
          <a:bodyPr wrap="square" rtlCol="0">
            <a:spAutoFit/>
          </a:bodyPr>
          <a:lstStyle/>
          <a:p>
            <a:r>
              <a:rPr lang="ja-JP" altLang="en-US" b="1" dirty="0"/>
              <a:t>三角形分割 </a:t>
            </a:r>
            <a:r>
              <a:rPr lang="en-US" altLang="ja-JP" b="1" dirty="0"/>
              <a:t>+</a:t>
            </a:r>
            <a:r>
              <a:rPr lang="en-US" altLang="ja-JP" b="1" dirty="0">
                <a:solidFill>
                  <a:srgbClr val="FF0000"/>
                </a:solidFill>
              </a:rPr>
              <a:t> S</a:t>
            </a:r>
            <a:r>
              <a:rPr lang="en-US" altLang="zh-CN" b="1" dirty="0">
                <a:solidFill>
                  <a:srgbClr val="FF0000"/>
                </a:solidFill>
              </a:rPr>
              <a:t>eg1</a:t>
            </a:r>
            <a:r>
              <a:rPr lang="ja-JP" altLang="en-US" b="1" dirty="0">
                <a:solidFill>
                  <a:srgbClr val="00B050"/>
                </a:solidFill>
              </a:rPr>
              <a:t> </a:t>
            </a:r>
            <a:r>
              <a:rPr lang="en-US" altLang="ja-JP" b="1" dirty="0"/>
              <a:t>+ </a:t>
            </a:r>
            <a:r>
              <a:rPr lang="en-US" altLang="ja-JP" b="1" dirty="0">
                <a:solidFill>
                  <a:srgbClr val="00B050"/>
                </a:solidFill>
              </a:rPr>
              <a:t>Seg2</a:t>
            </a:r>
            <a:r>
              <a:rPr lang="en-US" altLang="ja-JP" b="1" dirty="0"/>
              <a:t> + </a:t>
            </a:r>
            <a:r>
              <a:rPr lang="en-US" altLang="ja-JP" b="1" dirty="0">
                <a:solidFill>
                  <a:srgbClr val="00B0F0"/>
                </a:solidFill>
              </a:rPr>
              <a:t>Seg3</a:t>
            </a:r>
          </a:p>
          <a:p>
            <a:r>
              <a:rPr lang="ja-JP" altLang="en-US" dirty="0"/>
              <a:t>実験用全部のインスタンスはグラフに最適巡回路が含まれる</a:t>
            </a:r>
            <a:endParaRPr lang="en-US" altLang="ja-JP"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07477" y="126553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3912" y="138317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0656" y="134083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76536" y="4460806"/>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699756" y="4421882"/>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898049" y="4414970"/>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607078"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4859022" cy="175432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b="1" dirty="0"/>
              <a:t>全ての</a:t>
            </a:r>
            <a:r>
              <a:rPr lang="ja-JP" altLang="en-US" b="1" dirty="0">
                <a:solidFill>
                  <a:srgbClr val="FF0000"/>
                </a:solidFill>
              </a:rPr>
              <a:t>一つ</a:t>
            </a:r>
            <a:r>
              <a:rPr lang="ja-JP" altLang="en-US" dirty="0"/>
              <a:t>のボロノイ辺に対応する</a:t>
            </a:r>
            <a:endParaRPr lang="en-US" altLang="ja-JP" dirty="0"/>
          </a:p>
          <a:p>
            <a:r>
              <a:rPr lang="ja-JP" altLang="en-US" dirty="0"/>
              <a:t>両端の母点をつなぐ（</a:t>
            </a:r>
            <a:r>
              <a:rPr lang="en-US" altLang="ja-JP" b="1" dirty="0">
                <a:solidFill>
                  <a:srgbClr val="FF0000"/>
                </a:solidFill>
              </a:rPr>
              <a:t>Seg1</a:t>
            </a:r>
            <a:r>
              <a:rPr lang="ja-JP" altLang="en-US" dirty="0"/>
              <a:t>）</a:t>
            </a:r>
            <a:endParaRPr lang="en-US" altLang="ja-JP" dirty="0"/>
          </a:p>
          <a:p>
            <a:pPr marL="285750" indent="-285750">
              <a:buFont typeface="Arial" panose="020B0604020202020204" pitchFamily="34" charset="0"/>
              <a:buChar char="•"/>
            </a:pPr>
            <a:r>
              <a:rPr lang="ja-JP" altLang="en-US" b="1" dirty="0"/>
              <a:t>全ての</a:t>
            </a:r>
            <a:r>
              <a:rPr lang="ja-JP" altLang="en-US" b="1" dirty="0">
                <a:solidFill>
                  <a:srgbClr val="00B050"/>
                </a:solidFill>
              </a:rPr>
              <a:t>二つ</a:t>
            </a:r>
            <a:r>
              <a:rPr lang="ja-JP" altLang="en-US" dirty="0"/>
              <a:t>連続するボロノイ辺に対応する</a:t>
            </a:r>
            <a:endParaRPr lang="en-US" altLang="ja-JP" dirty="0"/>
          </a:p>
          <a:p>
            <a:r>
              <a:rPr lang="ja-JP" altLang="en-US" dirty="0"/>
              <a:t>両端の母点をつなぐ（</a:t>
            </a:r>
            <a:r>
              <a:rPr lang="en-US" altLang="ja-JP" b="1" dirty="0">
                <a:solidFill>
                  <a:srgbClr val="00B050"/>
                </a:solidFill>
              </a:rPr>
              <a:t>Seg2</a:t>
            </a:r>
            <a:r>
              <a:rPr lang="ja-JP" altLang="en-US" dirty="0"/>
              <a:t>）</a:t>
            </a:r>
            <a:endParaRPr lang="en-US" altLang="ja-JP" dirty="0"/>
          </a:p>
          <a:p>
            <a:pPr marL="285750" indent="-285750">
              <a:buFont typeface="Arial" panose="020B0604020202020204" pitchFamily="34" charset="0"/>
              <a:buChar char="•"/>
            </a:pPr>
            <a:r>
              <a:rPr lang="ja-JP" altLang="en-US" b="1" dirty="0"/>
              <a:t>全ての</a:t>
            </a:r>
            <a:r>
              <a:rPr lang="ja-JP" altLang="en-US" b="1" dirty="0">
                <a:solidFill>
                  <a:srgbClr val="00B0F0"/>
                </a:solidFill>
              </a:rPr>
              <a:t>三つ</a:t>
            </a:r>
            <a:r>
              <a:rPr lang="ja-JP" altLang="en-US" dirty="0"/>
              <a:t>連続するボロノイ辺に対応する</a:t>
            </a:r>
            <a:endParaRPr lang="en-US" altLang="ja-JP" dirty="0"/>
          </a:p>
          <a:p>
            <a:r>
              <a:rPr lang="ja-JP" altLang="en-US" dirty="0"/>
              <a:t>両端の母点をつなぐ（</a:t>
            </a:r>
            <a:r>
              <a:rPr lang="en-US" altLang="ja-JP" b="1" dirty="0">
                <a:solidFill>
                  <a:srgbClr val="00B0F0"/>
                </a:solidFill>
              </a:rPr>
              <a:t>Seg3</a:t>
            </a:r>
            <a:r>
              <a:rPr lang="ja-JP" altLang="en-US" dirty="0"/>
              <a:t>）</a:t>
            </a:r>
            <a:endParaRPr lang="zh-CN" altLang="en-US"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2880295"/>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824796" y="2852057"/>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622710" y="2852057"/>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834323" y="2865975"/>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572694" y="5400295"/>
            <a:ext cx="1338828" cy="369332"/>
          </a:xfrm>
          <a:prstGeom prst="rect">
            <a:avLst/>
          </a:prstGeom>
          <a:noFill/>
        </p:spPr>
        <p:txBody>
          <a:bodyPr wrap="none" rtlCol="0">
            <a:spAutoFit/>
          </a:bodyPr>
          <a:lstStyle/>
          <a:p>
            <a:r>
              <a:rPr lang="ja-JP" altLang="en-US" b="1" dirty="0"/>
              <a:t>三角形分割</a:t>
            </a:r>
            <a:endParaRPr lang="zh-CN" altLang="en-US"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021121" y="5387958"/>
            <a:ext cx="2143536"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a:t>
            </a:r>
            <a:endParaRPr lang="zh-CN" altLang="en-US"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5532889" y="5469290"/>
            <a:ext cx="3012363"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 </a:t>
            </a:r>
            <a:r>
              <a:rPr lang="en-US" altLang="ja-JP" b="1" dirty="0"/>
              <a:t>+</a:t>
            </a:r>
            <a:r>
              <a:rPr lang="en-US" altLang="ja-JP" b="1" dirty="0">
                <a:solidFill>
                  <a:srgbClr val="FF0000"/>
                </a:solidFill>
              </a:rPr>
              <a:t> </a:t>
            </a:r>
            <a:r>
              <a:rPr lang="en-US" altLang="ja-JP" b="1" dirty="0">
                <a:solidFill>
                  <a:srgbClr val="00B050"/>
                </a:solidFill>
              </a:rPr>
              <a:t>Seg2</a:t>
            </a:r>
            <a:r>
              <a:rPr lang="en-US" altLang="ja-JP" b="1" dirty="0">
                <a:solidFill>
                  <a:srgbClr val="FF0000"/>
                </a:solidFill>
              </a:rPr>
              <a:t> </a:t>
            </a:r>
            <a:endParaRPr lang="zh-CN" altLang="en-US"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8502710" y="5469290"/>
            <a:ext cx="3881191" cy="369332"/>
          </a:xfrm>
          <a:prstGeom prst="rect">
            <a:avLst/>
          </a:prstGeom>
          <a:noFill/>
        </p:spPr>
        <p:txBody>
          <a:bodyPr wrap="none" rtlCol="0">
            <a:spAutoFit/>
          </a:bodyPr>
          <a:lstStyle/>
          <a:p>
            <a:r>
              <a:rPr lang="ja-JP" altLang="en-US" b="1" dirty="0"/>
              <a:t>三角形分割 </a:t>
            </a:r>
            <a:r>
              <a:rPr lang="en-US" altLang="ja-JP" b="1" dirty="0"/>
              <a:t>+ </a:t>
            </a:r>
            <a:r>
              <a:rPr lang="en-US" altLang="ja-JP" b="1" dirty="0">
                <a:solidFill>
                  <a:srgbClr val="FF0000"/>
                </a:solidFill>
              </a:rPr>
              <a:t>Seg1 </a:t>
            </a:r>
            <a:r>
              <a:rPr lang="en-US" altLang="ja-JP" b="1" dirty="0"/>
              <a:t>+</a:t>
            </a:r>
            <a:r>
              <a:rPr lang="en-US" altLang="ja-JP" b="1" dirty="0">
                <a:solidFill>
                  <a:srgbClr val="FF0000"/>
                </a:solidFill>
              </a:rPr>
              <a:t> </a:t>
            </a:r>
            <a:r>
              <a:rPr lang="en-US" altLang="ja-JP" b="1" dirty="0">
                <a:solidFill>
                  <a:srgbClr val="00B050"/>
                </a:solidFill>
              </a:rPr>
              <a:t>Seg2 + </a:t>
            </a:r>
            <a:r>
              <a:rPr lang="en-US" altLang="ja-JP" b="1" dirty="0">
                <a:solidFill>
                  <a:srgbClr val="00B0F0"/>
                </a:solidFill>
              </a:rPr>
              <a:t>Seg3</a:t>
            </a:r>
            <a:r>
              <a:rPr lang="en-US" altLang="ja-JP" b="1" dirty="0">
                <a:solidFill>
                  <a:srgbClr val="00B050"/>
                </a:solidFill>
              </a:rPr>
              <a:t> </a:t>
            </a:r>
            <a:r>
              <a:rPr lang="en-US" altLang="ja-JP" b="1" dirty="0">
                <a:solidFill>
                  <a:srgbClr val="FF0000"/>
                </a:solidFill>
              </a:rPr>
              <a:t> </a:t>
            </a:r>
            <a:endParaRPr lang="zh-CN" altLang="en-US"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9819575" y="6488668"/>
            <a:ext cx="1383712" cy="400110"/>
          </a:xfrm>
          <a:prstGeom prst="rect">
            <a:avLst/>
          </a:prstGeom>
          <a:noFill/>
        </p:spPr>
        <p:txBody>
          <a:bodyPr wrap="none" rtlCol="0">
            <a:spAutoFit/>
          </a:bodyPr>
          <a:lstStyle/>
          <a:p>
            <a:r>
              <a:rPr lang="en-US" altLang="zh-CN" sz="2000" b="1" dirty="0"/>
              <a:t>Seg</a:t>
            </a:r>
            <a:r>
              <a:rPr lang="ja-JP" altLang="en-US" sz="2000" b="1" dirty="0"/>
              <a:t>グラフ</a:t>
            </a:r>
            <a:endParaRPr lang="zh-CN" altLang="en-US" sz="2000" b="1" dirty="0"/>
          </a:p>
        </p:txBody>
      </p:sp>
      <p:sp>
        <p:nvSpPr>
          <p:cNvPr id="36" name="矩形 35">
            <a:extLst>
              <a:ext uri="{FF2B5EF4-FFF2-40B4-BE49-F238E27FC236}">
                <a16:creationId xmlns:a16="http://schemas.microsoft.com/office/drawing/2014/main" id="{A94F9B28-F32E-E064-7624-5B29CFABC3CE}"/>
              </a:ext>
            </a:extLst>
          </p:cNvPr>
          <p:cNvSpPr/>
          <p:nvPr/>
        </p:nvSpPr>
        <p:spPr>
          <a:xfrm>
            <a:off x="8502711" y="2804508"/>
            <a:ext cx="3663908"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397123" y="5969706"/>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149103"/>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6" y="826157"/>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0C70509-345C-11C2-E312-C282F3F9C54B}"/>
              </a:ext>
            </a:extLst>
          </p:cNvPr>
          <p:cNvSpPr txBox="1"/>
          <p:nvPr/>
        </p:nvSpPr>
        <p:spPr>
          <a:xfrm>
            <a:off x="301086" y="898157"/>
            <a:ext cx="6417141" cy="2031325"/>
          </a:xfrm>
          <a:prstGeom prst="rect">
            <a:avLst/>
          </a:prstGeom>
          <a:noFill/>
        </p:spPr>
        <p:txBody>
          <a:bodyPr wrap="none" rtlCol="0">
            <a:spAutoFit/>
          </a:bodyPr>
          <a:lstStyle/>
          <a:p>
            <a:pPr marL="285750" indent="-285750">
              <a:buFont typeface="Wingdings" panose="05000000000000000000" pitchFamily="2" charset="2"/>
              <a:buChar char="Ø"/>
            </a:pPr>
            <a:r>
              <a:rPr lang="ja-JP" altLang="en-US" b="1" dirty="0"/>
              <a:t>提案手法で得られたグラフの辺の個数</a:t>
            </a:r>
            <a:endParaRPr lang="en-US" altLang="ja-JP" b="1" dirty="0"/>
          </a:p>
          <a:p>
            <a:endParaRPr lang="en-US" altLang="ja-JP" dirty="0"/>
          </a:p>
          <a:p>
            <a:r>
              <a:rPr lang="ja-JP" altLang="en-US" dirty="0"/>
              <a:t>実験のインスタンス：</a:t>
            </a:r>
            <a:endParaRPr lang="en-US" altLang="ja-JP" dirty="0"/>
          </a:p>
          <a:p>
            <a:r>
              <a:rPr lang="ja-JP" altLang="en-US" dirty="0"/>
              <a:t>ランダムに座標を生成してから四捨五入の距離行列を求める</a:t>
            </a:r>
            <a:endParaRPr lang="en-US" altLang="ja-JP" dirty="0"/>
          </a:p>
          <a:p>
            <a:r>
              <a:rPr lang="ja-JP" altLang="en-US" dirty="0"/>
              <a:t>町の個数</a:t>
            </a:r>
            <a:r>
              <a:rPr lang="en-US" altLang="ja-JP" b="1" dirty="0"/>
              <a:t>5</a:t>
            </a:r>
            <a:r>
              <a:rPr lang="ja-JP" altLang="en-US" b="1" dirty="0"/>
              <a:t>から</a:t>
            </a:r>
            <a:r>
              <a:rPr lang="en-US" altLang="ja-JP" b="1" dirty="0"/>
              <a:t>200</a:t>
            </a:r>
            <a:r>
              <a:rPr lang="ja-JP" altLang="en-US" b="1" dirty="0"/>
              <a:t>まで</a:t>
            </a:r>
            <a:r>
              <a:rPr lang="ja-JP" altLang="en-US" dirty="0"/>
              <a:t>（合計</a:t>
            </a:r>
            <a:r>
              <a:rPr lang="en-US" altLang="ja-JP" dirty="0"/>
              <a:t>196</a:t>
            </a:r>
            <a:r>
              <a:rPr lang="ja-JP" altLang="en-US" dirty="0"/>
              <a:t>個）</a:t>
            </a:r>
            <a:endParaRPr lang="en-US" altLang="ja-JP" dirty="0"/>
          </a:p>
          <a:p>
            <a:endParaRPr lang="en-US" altLang="zh-CN" dirty="0"/>
          </a:p>
          <a:p>
            <a:r>
              <a:rPr lang="ja-JP" altLang="en-US" dirty="0"/>
              <a:t>異なる方法で計算されたグラフの辺の個数：</a:t>
            </a:r>
            <a:endParaRPr lang="zh-CN" altLang="en-US"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433820" y="6298334"/>
            <a:ext cx="4923271" cy="584775"/>
          </a:xfrm>
          <a:prstGeom prst="rect">
            <a:avLst/>
          </a:prstGeom>
          <a:noFill/>
        </p:spPr>
        <p:txBody>
          <a:bodyPr wrap="square">
            <a:spAutoFit/>
          </a:bodyPr>
          <a:lstStyle/>
          <a:p>
            <a:r>
              <a:rPr lang="ja-JP" altLang="en-US" sz="1600" dirty="0"/>
              <a:t>インスタンスのサイズが大きくなるに連れて</a:t>
            </a:r>
            <a:endParaRPr lang="en-US" altLang="ja-JP" sz="1600" dirty="0"/>
          </a:p>
          <a:p>
            <a:r>
              <a:rPr lang="ja-JP" altLang="en-US" sz="1600" dirty="0"/>
              <a:t>完全グラフから削減された辺の個数も多くなる</a:t>
            </a:r>
            <a:endParaRPr lang="en-US" altLang="ja-JP" sz="16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5664025" y="2743029"/>
            <a:ext cx="6417140" cy="3108543"/>
          </a:xfrm>
          <a:prstGeom prst="rect">
            <a:avLst/>
          </a:prstGeom>
          <a:noFill/>
        </p:spPr>
        <p:txBody>
          <a:bodyPr wrap="square" rtlCol="0">
            <a:spAutoFit/>
          </a:bodyPr>
          <a:lstStyle/>
          <a:p>
            <a:pPr marL="285750" indent="-285750">
              <a:buFont typeface="Wingdings" panose="05000000000000000000" pitchFamily="2" charset="2"/>
              <a:buChar char="Ø"/>
            </a:pPr>
            <a:r>
              <a:rPr lang="ja-JP" altLang="en-US" b="1" dirty="0"/>
              <a:t>提案手法で得られたグラフで元の最適巡回路が含まれるか</a:t>
            </a:r>
            <a:endParaRPr lang="en-US" altLang="ja-JP" b="1" dirty="0"/>
          </a:p>
          <a:p>
            <a:endParaRPr lang="en-US" altLang="ja-JP" dirty="0"/>
          </a:p>
          <a:p>
            <a:r>
              <a:rPr lang="ja-JP" altLang="en-US" sz="1600" dirty="0"/>
              <a:t>実験のインスタンス：</a:t>
            </a:r>
            <a:endParaRPr lang="en-US" altLang="ja-JP" sz="1600" dirty="0"/>
          </a:p>
          <a:p>
            <a:r>
              <a:rPr lang="ja-JP" altLang="en-US" sz="1600" dirty="0"/>
              <a:t>町の個数</a:t>
            </a:r>
            <a:r>
              <a:rPr lang="en-US" altLang="ja-JP" sz="1600" dirty="0"/>
              <a:t>5</a:t>
            </a:r>
            <a:r>
              <a:rPr lang="ja-JP" altLang="en-US" sz="1600" dirty="0"/>
              <a:t>から</a:t>
            </a:r>
            <a:r>
              <a:rPr lang="en-US" altLang="ja-JP" sz="1600" dirty="0"/>
              <a:t>200</a:t>
            </a:r>
            <a:r>
              <a:rPr lang="ja-JP" altLang="en-US" sz="1600" dirty="0"/>
              <a:t>まで（合計</a:t>
            </a:r>
            <a:r>
              <a:rPr lang="en-US" altLang="ja-JP" sz="1600" dirty="0"/>
              <a:t>196</a:t>
            </a:r>
            <a:r>
              <a:rPr lang="ja-JP" altLang="en-US" sz="1600" dirty="0"/>
              <a:t>個）</a:t>
            </a:r>
            <a:endParaRPr lang="en-US" altLang="ja-JP" sz="1600" dirty="0"/>
          </a:p>
          <a:p>
            <a:endParaRPr lang="en-US" altLang="zh-CN" sz="1600" dirty="0"/>
          </a:p>
          <a:p>
            <a:r>
              <a:rPr lang="ja-JP" altLang="en-US" sz="1600" b="1" dirty="0"/>
              <a:t>結果：</a:t>
            </a:r>
            <a:endParaRPr lang="en-US" altLang="ja-JP" sz="1600" b="1" dirty="0"/>
          </a:p>
          <a:p>
            <a:r>
              <a:rPr lang="ja-JP" altLang="en-US" sz="1600" dirty="0"/>
              <a:t>全てのインスタンスに対して提案手法で得られた二つのグラフで（</a:t>
            </a:r>
            <a:r>
              <a:rPr lang="en-US" altLang="zh-CN" sz="1600" b="1" dirty="0"/>
              <a:t>S</a:t>
            </a:r>
            <a:r>
              <a:rPr lang="en-US" altLang="ja-JP" sz="1600" b="1" dirty="0"/>
              <a:t>eg</a:t>
            </a:r>
            <a:r>
              <a:rPr lang="ja-JP" altLang="en-US" sz="1600" b="1" dirty="0"/>
              <a:t>グラフ，</a:t>
            </a:r>
            <a:r>
              <a:rPr lang="en-US" altLang="ja-JP" sz="1600" b="1" dirty="0"/>
              <a:t>Nei</a:t>
            </a:r>
            <a:r>
              <a:rPr lang="ja-JP" altLang="en-US" sz="1600" b="1" dirty="0"/>
              <a:t>グラフ</a:t>
            </a:r>
            <a:r>
              <a:rPr lang="ja-JP" altLang="en-US" sz="1600" dirty="0"/>
              <a:t>）元の</a:t>
            </a:r>
            <a:r>
              <a:rPr lang="ja-JP" altLang="en-US" sz="1600" b="1" dirty="0"/>
              <a:t>最適巡回路が含まれる</a:t>
            </a:r>
            <a:endParaRPr lang="en-US" altLang="ja-JP" sz="1600" b="1" dirty="0"/>
          </a:p>
          <a:p>
            <a:endParaRPr lang="en-US" altLang="zh-CN" sz="1600" dirty="0"/>
          </a:p>
          <a:p>
            <a:r>
              <a:rPr lang="ja-JP" altLang="en-US" sz="1600" dirty="0"/>
              <a:t>実験結果から見ると</a:t>
            </a:r>
            <a:endParaRPr lang="en-US" altLang="zh-CN" sz="1600" dirty="0"/>
          </a:p>
          <a:p>
            <a:r>
              <a:rPr lang="ja-JP" altLang="en-US" sz="1600" dirty="0"/>
              <a:t>完全グラフから削減された辺は</a:t>
            </a:r>
            <a:r>
              <a:rPr lang="en-US" altLang="ja-JP" sz="1600" dirty="0"/>
              <a:t>TSP</a:t>
            </a:r>
            <a:r>
              <a:rPr lang="ja-JP" altLang="en-US" sz="1600" dirty="0"/>
              <a:t>の最適巡回路にならない</a:t>
            </a:r>
            <a:endParaRPr lang="en-US" altLang="ja-JP" sz="1600" dirty="0"/>
          </a:p>
          <a:p>
            <a:endParaRPr lang="en-US" altLang="ja-JP" sz="1600" dirty="0"/>
          </a:p>
        </p:txBody>
      </p:sp>
      <p:pic>
        <p:nvPicPr>
          <p:cNvPr id="14" name="图片 13" descr="图表, 折线图&#10;&#10;描述已自动生成">
            <a:extLst>
              <a:ext uri="{FF2B5EF4-FFF2-40B4-BE49-F238E27FC236}">
                <a16:creationId xmlns:a16="http://schemas.microsoft.com/office/drawing/2014/main" id="{E174F933-DFC9-DE6F-89E5-125E949CA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065" y="2970256"/>
            <a:ext cx="4670563" cy="3227268"/>
          </a:xfrm>
          <a:prstGeom prst="rect">
            <a:avLst/>
          </a:prstGeom>
        </p:spPr>
      </p:pic>
    </p:spTree>
    <p:extLst>
      <p:ext uri="{BB962C8B-B14F-4D97-AF65-F5344CB8AC3E}">
        <p14:creationId xmlns:p14="http://schemas.microsoft.com/office/powerpoint/2010/main" val="3508472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6B3B7-04B8-9575-B0EB-CAA8D4A903C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B95212E-E821-D97C-65D3-316E32949269}"/>
              </a:ext>
            </a:extLst>
          </p:cNvPr>
          <p:cNvSpPr txBox="1"/>
          <p:nvPr/>
        </p:nvSpPr>
        <p:spPr>
          <a:xfrm>
            <a:off x="337127" y="133429"/>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9B1CDADD-7BEC-5916-46EF-4E78491E94F0}"/>
              </a:ext>
            </a:extLst>
          </p:cNvPr>
          <p:cNvSpPr/>
          <p:nvPr/>
        </p:nvSpPr>
        <p:spPr>
          <a:xfrm>
            <a:off x="337127" y="864250"/>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6C81A38-7E4D-7B8A-7229-4BB90F16D4B5}"/>
                  </a:ext>
                </a:extLst>
              </p:cNvPr>
              <p:cNvSpPr txBox="1"/>
              <p:nvPr/>
            </p:nvSpPr>
            <p:spPr>
              <a:xfrm>
                <a:off x="115149" y="1082296"/>
                <a:ext cx="6305913" cy="5663089"/>
              </a:xfrm>
              <a:prstGeom prst="rect">
                <a:avLst/>
              </a:prstGeom>
              <a:noFill/>
            </p:spPr>
            <p:txBody>
              <a:bodyPr wrap="square" rtlCol="0">
                <a:spAutoFit/>
              </a:bodyPr>
              <a:lstStyle/>
              <a:p>
                <a:pPr marL="285750" indent="-285750">
                  <a:buFont typeface="Wingdings" panose="05000000000000000000" pitchFamily="2" charset="2"/>
                  <a:buChar char="Ø"/>
                </a:pPr>
                <a:r>
                  <a:rPr lang="en-US" altLang="ja-JP" b="1" dirty="0"/>
                  <a:t>LKH</a:t>
                </a:r>
                <a:r>
                  <a:rPr lang="ja-JP" altLang="en-US" b="1" dirty="0"/>
                  <a:t>と</a:t>
                </a:r>
                <a:r>
                  <a:rPr lang="en-US" altLang="ja-JP" b="1" dirty="0"/>
                  <a:t>Concorde</a:t>
                </a:r>
                <a:r>
                  <a:rPr lang="ja-JP" altLang="en-US" b="1" dirty="0"/>
                  <a:t>で制限されたグラフ（ドロネー三角形、分割</a:t>
                </a:r>
                <a:r>
                  <a:rPr lang="en-US" altLang="ja-JP" b="1" dirty="0"/>
                  <a:t>Seg</a:t>
                </a:r>
                <a:r>
                  <a:rPr lang="ja-JP" altLang="en-US" b="1" dirty="0"/>
                  <a:t>グラフ、</a:t>
                </a:r>
                <a:r>
                  <a:rPr lang="en-US" altLang="ja-JP" b="1" dirty="0"/>
                  <a:t>Nei</a:t>
                </a:r>
                <a:r>
                  <a:rPr lang="ja-JP" altLang="en-US" b="1" dirty="0"/>
                  <a:t>グラフ）を解く</a:t>
                </a:r>
                <a:endParaRPr lang="en-US" altLang="ja-JP" b="1" dirty="0"/>
              </a:p>
              <a:p>
                <a:endParaRPr lang="en-US" altLang="ja-JP" sz="1600" b="1" dirty="0"/>
              </a:p>
              <a:p>
                <a:r>
                  <a:rPr lang="ja-JP" altLang="en-US" sz="1600" dirty="0"/>
                  <a:t>存在しない辺については</a:t>
                </a:r>
                <a:endParaRPr lang="en-US" altLang="ja-JP" sz="1600" dirty="0"/>
              </a:p>
              <a:p>
                <a:r>
                  <a:rPr lang="ja-JP" altLang="en-US" sz="1600" dirty="0"/>
                  <a:t>距離行列に対応するところで</a:t>
                </a:r>
                <a:r>
                  <a:rPr lang="ja-JP" altLang="en-US" sz="1600" b="1" dirty="0"/>
                  <a:t>距離行列の最大値の</a:t>
                </a:r>
                <a:r>
                  <a:rPr lang="en-US" altLang="ja-JP" sz="1600" b="1" dirty="0"/>
                  <a:t>n</a:t>
                </a:r>
                <a:r>
                  <a:rPr lang="ja-JP" altLang="en-US" sz="1600" b="1" dirty="0"/>
                  <a:t>倍</a:t>
                </a:r>
                <a:r>
                  <a:rPr lang="ja-JP" altLang="en-US" sz="1600" dirty="0"/>
                  <a:t>で書き換える</a:t>
                </a:r>
                <a:endParaRPr lang="en-US" altLang="ja-JP" sz="1600" dirty="0"/>
              </a:p>
              <a:p>
                <a:endParaRPr lang="en-US" altLang="zh-CN" b="1" dirty="0"/>
              </a:p>
              <a:p>
                <a:pPr/>
                <a14:m>
                  <m:oMathPara xmlns:m="http://schemas.openxmlformats.org/officeDocument/2006/math">
                    <m:oMathParaPr>
                      <m:jc m:val="left"/>
                    </m:oMathParaPr>
                    <m:oMath xmlns:m="http://schemas.openxmlformats.org/officeDocument/2006/math">
                      <m:r>
                        <a:rPr lang="ja-JP" altLang="en-US" b="1" i="1" dirty="0" smtClean="0">
                          <a:latin typeface="Cambria Math" panose="02040503050406030204" pitchFamily="18" charset="0"/>
                        </a:rPr>
                        <m:t>𝒏</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𝟏𝟎</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𝟓</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𝟏</m:t>
                      </m:r>
                    </m:oMath>
                  </m:oMathPara>
                </a14:m>
                <a:endParaRPr lang="en-US" altLang="zh-CN" b="1" dirty="0"/>
              </a:p>
              <a:p>
                <a:endParaRPr lang="en-US" altLang="zh-CN" b="1" dirty="0"/>
              </a:p>
              <a:p>
                <a:r>
                  <a:rPr lang="ja-JP" altLang="en-US" sz="1600" dirty="0"/>
                  <a:t>それぞれ得られた解と元の</a:t>
                </a:r>
                <a:r>
                  <a:rPr lang="en-US" altLang="ja-JP" sz="1600" dirty="0"/>
                  <a:t>TSP</a:t>
                </a:r>
                <a:r>
                  <a:rPr lang="ja-JP" altLang="en-US" sz="1600" dirty="0"/>
                  <a:t>最適巡回路の距離を比べる</a:t>
                </a:r>
                <a:endParaRPr lang="en-US" altLang="ja-JP" sz="1600" dirty="0"/>
              </a:p>
              <a:p>
                <a:endParaRPr lang="en-US" altLang="zh-CN" sz="1600" dirty="0"/>
              </a:p>
              <a:p>
                <a:endParaRPr lang="en-US" altLang="zh-CN" sz="1600" dirty="0"/>
              </a:p>
              <a:p>
                <a:r>
                  <a:rPr lang="ja-JP" altLang="en-US" sz="1600" b="1" dirty="0"/>
                  <a:t>結果：</a:t>
                </a:r>
                <a:endParaRPr lang="en-US" altLang="ja-JP" sz="1600" b="1" dirty="0"/>
              </a:p>
              <a:p>
                <a:r>
                  <a:rPr lang="ja-JP" altLang="en-US" sz="1600" dirty="0"/>
                  <a:t>全てのインスタンスに対して</a:t>
                </a:r>
                <a:endParaRPr lang="en-US" altLang="ja-JP" sz="1600" dirty="0"/>
              </a:p>
              <a:p>
                <a:r>
                  <a:rPr lang="ja-JP" altLang="en-US" sz="1600" dirty="0"/>
                  <a:t>ドロネー三角形分割の他に</a:t>
                </a:r>
                <a:endParaRPr lang="en-US" altLang="ja-JP" sz="1600" dirty="0"/>
              </a:p>
              <a:p>
                <a:r>
                  <a:rPr lang="ja-JP" altLang="en-US" sz="1600" b="1" dirty="0"/>
                  <a:t>倍数</a:t>
                </a:r>
                <a:r>
                  <a:rPr lang="en-US" altLang="ja-JP" sz="1600" b="1" dirty="0"/>
                  <a:t>n</a:t>
                </a:r>
                <a:r>
                  <a:rPr lang="ja-JP" altLang="en-US" sz="1600" b="1" dirty="0"/>
                  <a:t>がどれだけ設定されても</a:t>
                </a:r>
                <a:endParaRPr lang="en-US" altLang="ja-JP" sz="1600" b="1" dirty="0"/>
              </a:p>
              <a:p>
                <a:r>
                  <a:rPr lang="ja-JP" altLang="en-US" sz="1600" b="1" dirty="0"/>
                  <a:t>解の距離が最適巡回路の距離と一致する</a:t>
                </a:r>
                <a:endParaRPr lang="en-US" altLang="ja-JP" sz="1600" b="1" dirty="0"/>
              </a:p>
              <a:p>
                <a:endParaRPr lang="en-US" altLang="zh-CN" sz="1600" b="1" dirty="0"/>
              </a:p>
              <a:p>
                <a:r>
                  <a:rPr lang="ja-JP" altLang="en-US" sz="1600" b="1" dirty="0"/>
                  <a:t>存在しない辺は解に出現しないことが確認できた</a:t>
                </a:r>
                <a:endParaRPr lang="en-US" altLang="zh-CN" sz="1600" b="1" dirty="0"/>
              </a:p>
              <a:p>
                <a:endParaRPr lang="en-US" altLang="zh-CN" sz="1600" b="1" dirty="0"/>
              </a:p>
              <a:p>
                <a:r>
                  <a:rPr lang="ja-JP" altLang="en-US" sz="1600" dirty="0"/>
                  <a:t>これで元の</a:t>
                </a:r>
                <a:r>
                  <a:rPr lang="en-US" altLang="ja-JP" sz="1600" dirty="0"/>
                  <a:t>TSP</a:t>
                </a:r>
                <a:r>
                  <a:rPr lang="ja-JP" altLang="en-US" sz="1600" dirty="0"/>
                  <a:t>（完全グラフ）を解く</a:t>
                </a:r>
                <a:endParaRPr lang="en-US" altLang="ja-JP" sz="1600" dirty="0"/>
              </a:p>
              <a:p>
                <a:r>
                  <a:rPr lang="en-US" altLang="ja-JP" sz="1600" dirty="0"/>
                  <a:t>Seg</a:t>
                </a:r>
                <a:r>
                  <a:rPr lang="ja-JP" altLang="en-US" sz="1600" dirty="0"/>
                  <a:t>グラフあるいは</a:t>
                </a:r>
                <a:r>
                  <a:rPr lang="en-US" altLang="ja-JP" sz="1600" dirty="0"/>
                  <a:t>Nei</a:t>
                </a:r>
                <a:r>
                  <a:rPr lang="ja-JP" altLang="en-US" sz="1600" dirty="0"/>
                  <a:t>グラフの</a:t>
                </a:r>
                <a:r>
                  <a:rPr lang="en-US" altLang="ja-JP" sz="1600" dirty="0"/>
                  <a:t>TSP</a:t>
                </a:r>
                <a:r>
                  <a:rPr lang="ja-JP" altLang="en-US" sz="1600" dirty="0"/>
                  <a:t>を解く</a:t>
                </a:r>
                <a:endParaRPr lang="en-US" altLang="ja-JP" sz="1600" dirty="0"/>
              </a:p>
              <a:p>
                <a:r>
                  <a:rPr lang="ja-JP" altLang="en-US" sz="1600" dirty="0"/>
                  <a:t>が同じである</a:t>
                </a:r>
                <a:endParaRPr lang="en-US" altLang="ja-JP" sz="1600" dirty="0"/>
              </a:p>
            </p:txBody>
          </p:sp>
        </mc:Choice>
        <mc:Fallback xmlns="">
          <p:sp>
            <p:nvSpPr>
              <p:cNvPr id="11" name="文本框 10">
                <a:extLst>
                  <a:ext uri="{FF2B5EF4-FFF2-40B4-BE49-F238E27FC236}">
                    <a16:creationId xmlns:a16="http://schemas.microsoft.com/office/drawing/2014/main" id="{76C81A38-7E4D-7B8A-7229-4BB90F16D4B5}"/>
                  </a:ext>
                </a:extLst>
              </p:cNvPr>
              <p:cNvSpPr txBox="1">
                <a:spLocks noRot="1" noChangeAspect="1" noMove="1" noResize="1" noEditPoints="1" noAdjustHandles="1" noChangeArrowheads="1" noChangeShapeType="1" noTextEdit="1"/>
              </p:cNvSpPr>
              <p:nvPr/>
            </p:nvSpPr>
            <p:spPr>
              <a:xfrm>
                <a:off x="115149" y="1082296"/>
                <a:ext cx="6305913" cy="5663089"/>
              </a:xfrm>
              <a:prstGeom prst="rect">
                <a:avLst/>
              </a:prstGeom>
              <a:blipFill>
                <a:blip r:embed="rId2"/>
                <a:stretch>
                  <a:fillRect l="-677" t="-646" b="-431"/>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E03F3795-46D2-EEF6-F8E2-633904B756DE}"/>
              </a:ext>
            </a:extLst>
          </p:cNvPr>
          <p:cNvSpPr txBox="1"/>
          <p:nvPr/>
        </p:nvSpPr>
        <p:spPr>
          <a:xfrm>
            <a:off x="7877501" y="434720"/>
            <a:ext cx="3977371" cy="338554"/>
          </a:xfrm>
          <a:prstGeom prst="rect">
            <a:avLst/>
          </a:prstGeom>
          <a:noFill/>
          <a:ln>
            <a:solidFill>
              <a:schemeClr val="tx1"/>
            </a:solidFill>
          </a:ln>
        </p:spPr>
        <p:txBody>
          <a:bodyPr wrap="none" rtlCol="0">
            <a:spAutoFit/>
          </a:bodyPr>
          <a:lstStyle/>
          <a:p>
            <a:r>
              <a:rPr lang="en-US" altLang="ja-JP" sz="1600" dirty="0"/>
              <a:t>LKH</a:t>
            </a:r>
            <a:r>
              <a:rPr lang="ja-JP" altLang="en-US" sz="1600" dirty="0"/>
              <a:t>と</a:t>
            </a:r>
            <a:r>
              <a:rPr lang="en-US" altLang="ja-JP" sz="1600" dirty="0"/>
              <a:t>Concorde</a:t>
            </a:r>
            <a:r>
              <a:rPr lang="ja-JP" altLang="en-US" sz="1600" dirty="0"/>
              <a:t>：</a:t>
            </a:r>
            <a:r>
              <a:rPr lang="en-US" altLang="ja-JP" sz="1600" dirty="0"/>
              <a:t>TSP</a:t>
            </a:r>
            <a:r>
              <a:rPr lang="ja-JP" altLang="en-US" sz="1600" dirty="0"/>
              <a:t>問題の専用ソルバー</a:t>
            </a:r>
            <a:endParaRPr lang="zh-CN" altLang="en-US" sz="1600" dirty="0"/>
          </a:p>
        </p:txBody>
      </p:sp>
      <p:sp>
        <p:nvSpPr>
          <p:cNvPr id="4" name="文本框 3">
            <a:extLst>
              <a:ext uri="{FF2B5EF4-FFF2-40B4-BE49-F238E27FC236}">
                <a16:creationId xmlns:a16="http://schemas.microsoft.com/office/drawing/2014/main" id="{37018ECE-AD4F-98A1-8878-D6795DE0E0E8}"/>
              </a:ext>
            </a:extLst>
          </p:cNvPr>
          <p:cNvSpPr txBox="1"/>
          <p:nvPr/>
        </p:nvSpPr>
        <p:spPr>
          <a:xfrm>
            <a:off x="6334430" y="3387589"/>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6" name="文本框 5">
            <a:extLst>
              <a:ext uri="{FF2B5EF4-FFF2-40B4-BE49-F238E27FC236}">
                <a16:creationId xmlns:a16="http://schemas.microsoft.com/office/drawing/2014/main" id="{E583F8B7-CF39-84C3-DFB0-9E8DFAB0DFB3}"/>
              </a:ext>
            </a:extLst>
          </p:cNvPr>
          <p:cNvSpPr txBox="1"/>
          <p:nvPr/>
        </p:nvSpPr>
        <p:spPr>
          <a:xfrm>
            <a:off x="7738742" y="2437724"/>
            <a:ext cx="1261884" cy="307777"/>
          </a:xfrm>
          <a:prstGeom prst="rect">
            <a:avLst/>
          </a:prstGeom>
          <a:noFill/>
        </p:spPr>
        <p:txBody>
          <a:bodyPr wrap="none" rtlCol="0">
            <a:spAutoFit/>
          </a:bodyPr>
          <a:lstStyle/>
          <a:p>
            <a:r>
              <a:rPr lang="ja-JP" altLang="en-US" sz="1400" dirty="0"/>
              <a:t>元の</a:t>
            </a:r>
            <a:r>
              <a:rPr lang="ja-JP" altLang="en-US" sz="1400" b="1" dirty="0"/>
              <a:t>距離行列</a:t>
            </a:r>
            <a:endParaRPr lang="zh-CN" altLang="en-US" sz="1400" dirty="0"/>
          </a:p>
        </p:txBody>
      </p:sp>
      <p:sp>
        <p:nvSpPr>
          <p:cNvPr id="8" name="箭头: 右 7">
            <a:extLst>
              <a:ext uri="{FF2B5EF4-FFF2-40B4-BE49-F238E27FC236}">
                <a16:creationId xmlns:a16="http://schemas.microsoft.com/office/drawing/2014/main" id="{C5545291-7643-F9E6-BFF6-D93D87C83A5C}"/>
              </a:ext>
            </a:extLst>
          </p:cNvPr>
          <p:cNvSpPr/>
          <p:nvPr/>
        </p:nvSpPr>
        <p:spPr>
          <a:xfrm>
            <a:off x="8000241" y="2790208"/>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6B97590-74A4-C117-F179-FE10EAA8A67E}"/>
              </a:ext>
            </a:extLst>
          </p:cNvPr>
          <p:cNvSpPr txBox="1"/>
          <p:nvPr/>
        </p:nvSpPr>
        <p:spPr>
          <a:xfrm>
            <a:off x="6357486" y="5607915"/>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sp>
        <p:nvSpPr>
          <p:cNvPr id="10" name="箭头: 右 9">
            <a:extLst>
              <a:ext uri="{FF2B5EF4-FFF2-40B4-BE49-F238E27FC236}">
                <a16:creationId xmlns:a16="http://schemas.microsoft.com/office/drawing/2014/main" id="{0DC50E33-011A-91F5-9789-D20686CD636B}"/>
              </a:ext>
            </a:extLst>
          </p:cNvPr>
          <p:cNvSpPr/>
          <p:nvPr/>
        </p:nvSpPr>
        <p:spPr>
          <a:xfrm>
            <a:off x="7874283" y="500911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37B06D4-FE08-F3D2-A63E-78F390E625FE}"/>
              </a:ext>
            </a:extLst>
          </p:cNvPr>
          <p:cNvSpPr txBox="1"/>
          <p:nvPr/>
        </p:nvSpPr>
        <p:spPr>
          <a:xfrm>
            <a:off x="7775811" y="4488611"/>
            <a:ext cx="1082348" cy="523220"/>
          </a:xfrm>
          <a:prstGeom prst="rect">
            <a:avLst/>
          </a:prstGeom>
          <a:noFill/>
        </p:spPr>
        <p:txBody>
          <a:bodyPr wrap="none" rtlCol="0">
            <a:spAutoFit/>
          </a:bodyPr>
          <a:lstStyle/>
          <a:p>
            <a:r>
              <a:rPr lang="ja-JP" altLang="en-US" sz="1400" dirty="0"/>
              <a:t>書き換えた</a:t>
            </a:r>
            <a:endParaRPr lang="en-US" altLang="ja-JP" sz="1400" dirty="0"/>
          </a:p>
          <a:p>
            <a:r>
              <a:rPr lang="ja-JP" altLang="en-US" sz="1400" b="1" dirty="0"/>
              <a:t>距離行列</a:t>
            </a:r>
            <a:endParaRPr lang="zh-CN" altLang="en-US" sz="1400" dirty="0"/>
          </a:p>
        </p:txBody>
      </p:sp>
      <p:graphicFrame>
        <p:nvGraphicFramePr>
          <p:cNvPr id="15" name="表格 14">
            <a:extLst>
              <a:ext uri="{FF2B5EF4-FFF2-40B4-BE49-F238E27FC236}">
                <a16:creationId xmlns:a16="http://schemas.microsoft.com/office/drawing/2014/main" id="{A3078F45-C3EC-F26C-AB9E-379B971D90C1}"/>
              </a:ext>
            </a:extLst>
          </p:cNvPr>
          <p:cNvGraphicFramePr>
            <a:graphicFrameLocks noGrp="1"/>
          </p:cNvGraphicFramePr>
          <p:nvPr>
            <p:extLst>
              <p:ext uri="{D42A27DB-BD31-4B8C-83A1-F6EECF244321}">
                <p14:modId xmlns:p14="http://schemas.microsoft.com/office/powerpoint/2010/main" val="3761835273"/>
              </p:ext>
            </p:extLst>
          </p:nvPr>
        </p:nvGraphicFramePr>
        <p:xfrm>
          <a:off x="9006618" y="1427653"/>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6</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6" name="表格 15">
            <a:extLst>
              <a:ext uri="{FF2B5EF4-FFF2-40B4-BE49-F238E27FC236}">
                <a16:creationId xmlns:a16="http://schemas.microsoft.com/office/drawing/2014/main" id="{9940625F-7115-AE19-AB7B-29F2FBFAC616}"/>
              </a:ext>
            </a:extLst>
          </p:cNvPr>
          <p:cNvGraphicFramePr>
            <a:graphicFrameLocks noGrp="1"/>
          </p:cNvGraphicFramePr>
          <p:nvPr>
            <p:extLst>
              <p:ext uri="{D42A27DB-BD31-4B8C-83A1-F6EECF244321}">
                <p14:modId xmlns:p14="http://schemas.microsoft.com/office/powerpoint/2010/main" val="2681774929"/>
              </p:ext>
            </p:extLst>
          </p:nvPr>
        </p:nvGraphicFramePr>
        <p:xfrm>
          <a:off x="9006618" y="4057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7n</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7n</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7" name="组合 16">
            <a:extLst>
              <a:ext uri="{FF2B5EF4-FFF2-40B4-BE49-F238E27FC236}">
                <a16:creationId xmlns:a16="http://schemas.microsoft.com/office/drawing/2014/main" id="{5AE2C588-759D-CE14-4377-18F363CDEB00}"/>
              </a:ext>
            </a:extLst>
          </p:cNvPr>
          <p:cNvGrpSpPr/>
          <p:nvPr/>
        </p:nvGrpSpPr>
        <p:grpSpPr>
          <a:xfrm>
            <a:off x="6200739" y="2115403"/>
            <a:ext cx="1488199" cy="1221609"/>
            <a:chOff x="886691" y="3441643"/>
            <a:chExt cx="1907308" cy="1565640"/>
          </a:xfrm>
        </p:grpSpPr>
        <p:sp>
          <p:nvSpPr>
            <p:cNvPr id="18" name="椭圆 17">
              <a:extLst>
                <a:ext uri="{FF2B5EF4-FFF2-40B4-BE49-F238E27FC236}">
                  <a16:creationId xmlns:a16="http://schemas.microsoft.com/office/drawing/2014/main" id="{0452C684-64C8-3755-FDF7-C357A32013D9}"/>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9" name="椭圆 18">
              <a:extLst>
                <a:ext uri="{FF2B5EF4-FFF2-40B4-BE49-F238E27FC236}">
                  <a16:creationId xmlns:a16="http://schemas.microsoft.com/office/drawing/2014/main" id="{9ED7C0A7-42F0-C97D-553E-DCDC42C2B22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0" name="椭圆 19">
              <a:extLst>
                <a:ext uri="{FF2B5EF4-FFF2-40B4-BE49-F238E27FC236}">
                  <a16:creationId xmlns:a16="http://schemas.microsoft.com/office/drawing/2014/main" id="{07A440E5-9C95-8F77-6FFE-DF4C7F6010C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1" name="椭圆 20">
              <a:extLst>
                <a:ext uri="{FF2B5EF4-FFF2-40B4-BE49-F238E27FC236}">
                  <a16:creationId xmlns:a16="http://schemas.microsoft.com/office/drawing/2014/main" id="{4BF4E5F6-C362-FB47-0BE8-611A5743BDC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2" name="椭圆 21">
              <a:extLst>
                <a:ext uri="{FF2B5EF4-FFF2-40B4-BE49-F238E27FC236}">
                  <a16:creationId xmlns:a16="http://schemas.microsoft.com/office/drawing/2014/main" id="{B3C49346-FDEB-7D71-C23C-5204BB0454B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3" name="直接连接符 22">
              <a:extLst>
                <a:ext uri="{FF2B5EF4-FFF2-40B4-BE49-F238E27FC236}">
                  <a16:creationId xmlns:a16="http://schemas.microsoft.com/office/drawing/2014/main" id="{91E2DF4B-F2E2-CFB8-3603-A0759A626019}"/>
                </a:ext>
              </a:extLst>
            </p:cNvPr>
            <p:cNvCxnSpPr>
              <a:cxnSpLocks/>
              <a:stCxn id="18" idx="5"/>
              <a:endCxn id="2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C0BF3A90-5F48-F144-873F-5AD990CC7FCB}"/>
                </a:ext>
              </a:extLst>
            </p:cNvPr>
            <p:cNvCxnSpPr>
              <a:stCxn id="18" idx="5"/>
              <a:endCxn id="2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A242B84-05D7-6D23-5919-4EF5AA259CAA}"/>
                </a:ext>
              </a:extLst>
            </p:cNvPr>
            <p:cNvCxnSpPr>
              <a:stCxn id="18" idx="5"/>
              <a:endCxn id="19"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E0FE320A-4760-CABA-F8A8-0EF555506AC0}"/>
                </a:ext>
              </a:extLst>
            </p:cNvPr>
            <p:cNvCxnSpPr>
              <a:stCxn id="18" idx="5"/>
              <a:endCxn id="2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AA09EA14-5F61-AF68-02EB-43D3DB264BE9}"/>
                </a:ext>
              </a:extLst>
            </p:cNvPr>
            <p:cNvCxnSpPr>
              <a:stCxn id="20" idx="3"/>
              <a:endCxn id="2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61987FDB-F4AE-9B62-46B8-E712F2B8A178}"/>
                </a:ext>
              </a:extLst>
            </p:cNvPr>
            <p:cNvCxnSpPr>
              <a:stCxn id="20" idx="3"/>
              <a:endCxn id="19"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507FE570-8F53-205B-F897-0E8859F3FA0F}"/>
                </a:ext>
              </a:extLst>
            </p:cNvPr>
            <p:cNvCxnSpPr>
              <a:stCxn id="20" idx="3"/>
              <a:endCxn id="22"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AFCDAB2F-F173-AA46-80F0-4E5CDBB0E2F2}"/>
                </a:ext>
              </a:extLst>
            </p:cNvPr>
            <p:cNvCxnSpPr>
              <a:stCxn id="21" idx="1"/>
              <a:endCxn id="19"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CC936485-2235-9B98-E10F-8AD7B3304706}"/>
                </a:ext>
              </a:extLst>
            </p:cNvPr>
            <p:cNvCxnSpPr>
              <a:stCxn id="21" idx="1"/>
              <a:endCxn id="22"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88157D27-B811-1FB3-3C38-B003092294A7}"/>
                </a:ext>
              </a:extLst>
            </p:cNvPr>
            <p:cNvCxnSpPr>
              <a:stCxn id="19" idx="0"/>
              <a:endCxn id="2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3" name="组合 32">
            <a:extLst>
              <a:ext uri="{FF2B5EF4-FFF2-40B4-BE49-F238E27FC236}">
                <a16:creationId xmlns:a16="http://schemas.microsoft.com/office/drawing/2014/main" id="{0C818098-AFF1-C104-6AAE-9B2B592D60BE}"/>
              </a:ext>
            </a:extLst>
          </p:cNvPr>
          <p:cNvGrpSpPr/>
          <p:nvPr/>
        </p:nvGrpSpPr>
        <p:grpSpPr>
          <a:xfrm>
            <a:off x="6125284" y="4225345"/>
            <a:ext cx="1488199" cy="1221609"/>
            <a:chOff x="886691" y="3441643"/>
            <a:chExt cx="1907308" cy="1565640"/>
          </a:xfrm>
        </p:grpSpPr>
        <p:sp>
          <p:nvSpPr>
            <p:cNvPr id="34" name="椭圆 33">
              <a:extLst>
                <a:ext uri="{FF2B5EF4-FFF2-40B4-BE49-F238E27FC236}">
                  <a16:creationId xmlns:a16="http://schemas.microsoft.com/office/drawing/2014/main" id="{AFD849C3-6AA8-0E3C-73A9-03DBC8FA924A}"/>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5" name="椭圆 34">
              <a:extLst>
                <a:ext uri="{FF2B5EF4-FFF2-40B4-BE49-F238E27FC236}">
                  <a16:creationId xmlns:a16="http://schemas.microsoft.com/office/drawing/2014/main" id="{9BEF0B67-E098-200C-00B5-9AB0DE4503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6" name="椭圆 35">
              <a:extLst>
                <a:ext uri="{FF2B5EF4-FFF2-40B4-BE49-F238E27FC236}">
                  <a16:creationId xmlns:a16="http://schemas.microsoft.com/office/drawing/2014/main" id="{9E54C3C2-C924-DB7E-4BE0-6509512FC0AF}"/>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7" name="椭圆 36">
              <a:extLst>
                <a:ext uri="{FF2B5EF4-FFF2-40B4-BE49-F238E27FC236}">
                  <a16:creationId xmlns:a16="http://schemas.microsoft.com/office/drawing/2014/main" id="{7D654EF1-FC5B-49E4-C99E-6B7F980D32A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8" name="椭圆 37">
              <a:extLst>
                <a:ext uri="{FF2B5EF4-FFF2-40B4-BE49-F238E27FC236}">
                  <a16:creationId xmlns:a16="http://schemas.microsoft.com/office/drawing/2014/main" id="{60FE5A5B-BF71-7998-D8B8-9BEBC038B53B}"/>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9" name="直接连接符 38">
              <a:extLst>
                <a:ext uri="{FF2B5EF4-FFF2-40B4-BE49-F238E27FC236}">
                  <a16:creationId xmlns:a16="http://schemas.microsoft.com/office/drawing/2014/main" id="{B30241BF-A121-0F2B-3640-A4D6950E833D}"/>
                </a:ext>
              </a:extLst>
            </p:cNvPr>
            <p:cNvCxnSpPr>
              <a:cxnSpLocks/>
              <a:stCxn id="34" idx="5"/>
              <a:endCxn id="36"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8B5B30C2-3620-E7F9-D2B3-8D27D1AB5C12}"/>
                </a:ext>
              </a:extLst>
            </p:cNvPr>
            <p:cNvCxnSpPr>
              <a:stCxn id="34" idx="5"/>
              <a:endCxn id="3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985A3977-76EE-8752-C1A6-58421F58DAC4}"/>
                </a:ext>
              </a:extLst>
            </p:cNvPr>
            <p:cNvCxnSpPr>
              <a:stCxn id="34" idx="5"/>
              <a:endCxn id="35"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0A1BD93-41AB-A6DE-AE5F-049C962FE296}"/>
                </a:ext>
              </a:extLst>
            </p:cNvPr>
            <p:cNvCxnSpPr>
              <a:stCxn id="34" idx="5"/>
              <a:endCxn id="3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04A3FBF6-8787-69B3-366A-763D053960D9}"/>
                </a:ext>
              </a:extLst>
            </p:cNvPr>
            <p:cNvCxnSpPr>
              <a:stCxn id="36" idx="3"/>
              <a:endCxn id="3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E6D3319E-6FDC-1168-363F-D248218C7F73}"/>
                </a:ext>
              </a:extLst>
            </p:cNvPr>
            <p:cNvCxnSpPr>
              <a:stCxn id="36" idx="3"/>
              <a:endCxn id="35"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725520EB-09AB-AD89-2CE1-4222AB4CA939}"/>
                </a:ext>
              </a:extLst>
            </p:cNvPr>
            <p:cNvCxnSpPr>
              <a:stCxn id="36" idx="3"/>
              <a:endCxn id="38"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F59DA761-D911-E3D1-17E6-E149D82E993B}"/>
                </a:ext>
              </a:extLst>
            </p:cNvPr>
            <p:cNvCxnSpPr>
              <a:stCxn id="37" idx="1"/>
              <a:endCxn id="35"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53539DC2-BC93-3822-5466-A2322647E168}"/>
                </a:ext>
              </a:extLst>
            </p:cNvPr>
            <p:cNvCxnSpPr>
              <a:stCxn id="37" idx="1"/>
              <a:endCxn id="38"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15D3E738-C144-DD14-77C5-2AE99FEAE471}"/>
                </a:ext>
              </a:extLst>
            </p:cNvPr>
            <p:cNvCxnSpPr>
              <a:stCxn id="35" idx="0"/>
              <a:endCxn id="3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60581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237090" y="74376"/>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237090" y="694169"/>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0" y="813974"/>
            <a:ext cx="7099362" cy="1846659"/>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目的関数の二次項を削減する</a:t>
            </a:r>
            <a:endParaRPr lang="en-US" altLang="ja-JP" b="1" dirty="0"/>
          </a:p>
          <a:p>
            <a:endParaRPr lang="en-US" altLang="zh-CN" sz="1600" dirty="0"/>
          </a:p>
          <a:p>
            <a:r>
              <a:rPr lang="ja-JP" altLang="en-US" sz="1600" dirty="0"/>
              <a:t>制限されたグラフで存在しない辺は考慮しなくても良いことで</a:t>
            </a:r>
            <a:endParaRPr lang="en-US" altLang="ja-JP" sz="1600" dirty="0"/>
          </a:p>
          <a:p>
            <a:r>
              <a:rPr lang="ja-JP" altLang="en-US" sz="1600" dirty="0"/>
              <a:t>元の目的関数の二次項を削減できる</a:t>
            </a:r>
            <a:endParaRPr lang="en-US" altLang="zh-CN"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585192" y="4161971"/>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065027" y="3158130"/>
            <a:ext cx="1261884" cy="307777"/>
          </a:xfrm>
          <a:prstGeom prst="rect">
            <a:avLst/>
          </a:prstGeom>
          <a:noFill/>
        </p:spPr>
        <p:txBody>
          <a:bodyPr wrap="none" rtlCol="0">
            <a:spAutoFit/>
          </a:bodyPr>
          <a:lstStyle/>
          <a:p>
            <a:r>
              <a:rPr lang="ja-JP" altLang="en-US" sz="1400" dirty="0"/>
              <a:t>元の</a:t>
            </a:r>
            <a:r>
              <a:rPr lang="ja-JP" altLang="en-US" sz="1400" b="1" dirty="0"/>
              <a:t>距離行列</a:t>
            </a:r>
            <a:endParaRPr lang="zh-CN" altLang="en-US" sz="1400" dirty="0"/>
          </a:p>
        </p:txBody>
      </p:sp>
      <p:sp>
        <p:nvSpPr>
          <p:cNvPr id="13" name="箭头: 右 12">
            <a:extLst>
              <a:ext uri="{FF2B5EF4-FFF2-40B4-BE49-F238E27FC236}">
                <a16:creationId xmlns:a16="http://schemas.microsoft.com/office/drawing/2014/main" id="{922D95BC-3FB5-FDBE-E429-81EAF3C59F46}"/>
              </a:ext>
            </a:extLst>
          </p:cNvPr>
          <p:cNvSpPr/>
          <p:nvPr/>
        </p:nvSpPr>
        <p:spPr>
          <a:xfrm>
            <a:off x="2324036" y="3516463"/>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465248" y="6246008"/>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sp>
        <p:nvSpPr>
          <p:cNvPr id="33" name="箭头: 右 32">
            <a:extLst>
              <a:ext uri="{FF2B5EF4-FFF2-40B4-BE49-F238E27FC236}">
                <a16:creationId xmlns:a16="http://schemas.microsoft.com/office/drawing/2014/main" id="{D34071C3-38C7-CE9E-0886-70B25A04E267}"/>
              </a:ext>
            </a:extLst>
          </p:cNvPr>
          <p:cNvSpPr/>
          <p:nvPr/>
        </p:nvSpPr>
        <p:spPr>
          <a:xfrm>
            <a:off x="2226626" y="5670616"/>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102096" y="5156812"/>
            <a:ext cx="1082348" cy="523220"/>
          </a:xfrm>
          <a:prstGeom prst="rect">
            <a:avLst/>
          </a:prstGeom>
          <a:noFill/>
        </p:spPr>
        <p:txBody>
          <a:bodyPr wrap="none" rtlCol="0">
            <a:spAutoFit/>
          </a:bodyPr>
          <a:lstStyle/>
          <a:p>
            <a:r>
              <a:rPr lang="ja-JP" altLang="en-US" sz="1400" dirty="0"/>
              <a:t>書き換えた</a:t>
            </a:r>
            <a:endParaRPr lang="en-US" altLang="ja-JP" sz="1400" dirty="0"/>
          </a:p>
          <a:p>
            <a:r>
              <a:rPr lang="ja-JP" altLang="en-US" sz="1400" b="1" dirty="0"/>
              <a:t>距離行列</a:t>
            </a:r>
            <a:endParaRPr lang="zh-CN" altLang="en-US" sz="14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6557437" y="801187"/>
            <a:ext cx="5724644" cy="1200329"/>
          </a:xfrm>
          <a:prstGeom prst="rect">
            <a:avLst/>
          </a:prstGeom>
          <a:noFill/>
        </p:spPr>
        <p:txBody>
          <a:bodyPr wrap="none" rtlCol="0">
            <a:spAutoFit/>
          </a:bodyPr>
          <a:lstStyle/>
          <a:p>
            <a:r>
              <a:rPr lang="ja-JP" altLang="en-US" dirty="0"/>
              <a:t>書き換えた距離で</a:t>
            </a:r>
            <a:endParaRPr lang="en-US" altLang="ja-JP" dirty="0"/>
          </a:p>
          <a:p>
            <a:r>
              <a:rPr lang="ja-JP" altLang="en-US" dirty="0"/>
              <a:t>全要素（対角成分は除く）は距離行列の</a:t>
            </a:r>
            <a:r>
              <a:rPr lang="ja-JP" altLang="en-US" b="1" dirty="0"/>
              <a:t>最大値を引く</a:t>
            </a:r>
            <a:endParaRPr lang="en-US" altLang="ja-JP" b="1" dirty="0"/>
          </a:p>
          <a:p>
            <a:endParaRPr lang="en-US" altLang="zh-CN" dirty="0"/>
          </a:p>
          <a:p>
            <a:r>
              <a:rPr lang="ja-JP" altLang="en-US" dirty="0"/>
              <a:t>全要素は同一の値を引くと</a:t>
            </a:r>
            <a:r>
              <a:rPr lang="ja-JP" altLang="en-US" b="1" dirty="0"/>
              <a:t>問題は変わらない</a:t>
            </a:r>
            <a:endParaRPr lang="zh-CN" altLang="en-US" b="1"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6969988" y="4877591"/>
                <a:ext cx="5222012" cy="1778692"/>
              </a:xfrm>
              <a:prstGeom prst="rect">
                <a:avLst/>
              </a:prstGeom>
              <a:noFill/>
            </p:spPr>
            <p:txBody>
              <a:bodyPr wrap="square" rtlCol="0">
                <a:spAutoFit/>
              </a:bodyPr>
              <a:lstStyle/>
              <a:p>
                <a:r>
                  <a:rPr lang="ja-JP" altLang="en-US" dirty="0"/>
                  <a:t>それで，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2,5</m:t>
                        </m:r>
                      </m:sub>
                    </m:sSub>
                  </m:oMath>
                </a14:m>
                <a:r>
                  <a:rPr lang="ja-JP" altLang="en-US" dirty="0"/>
                  <a:t>と</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𝑑</m:t>
                        </m:r>
                      </m:e>
                      <m:sub>
                        <m:r>
                          <a:rPr lang="en-US" altLang="ja-JP" b="0" i="1" dirty="0" smtClean="0">
                            <a:latin typeface="Cambria Math" panose="02040503050406030204" pitchFamily="18" charset="0"/>
                          </a:rPr>
                          <m:t>3,5</m:t>
                        </m:r>
                      </m:sub>
                    </m:sSub>
                  </m:oMath>
                </a14:m>
                <a:r>
                  <a:rPr lang="ja-JP" altLang="en-US" dirty="0"/>
                  <a:t>が</a:t>
                </a:r>
                <a14:m>
                  <m:oMath xmlns:m="http://schemas.openxmlformats.org/officeDocument/2006/math">
                    <m:r>
                      <a:rPr lang="en-US" altLang="ja-JP" b="0" i="1" dirty="0" smtClean="0">
                        <a:solidFill>
                          <a:srgbClr val="FF0000"/>
                        </a:solidFill>
                        <a:latin typeface="Cambria Math" panose="02040503050406030204" pitchFamily="18" charset="0"/>
                      </a:rPr>
                      <m:t>0</m:t>
                    </m:r>
                  </m:oMath>
                </a14:m>
                <a:r>
                  <a:rPr lang="ja-JP" altLang="en-US" dirty="0"/>
                  <a:t>になる</a:t>
                </a:r>
                <a:endParaRPr lang="en-US" altLang="ja-JP" dirty="0"/>
              </a:p>
              <a:p>
                <a:endParaRPr lang="en-US" altLang="zh-CN" dirty="0"/>
              </a:p>
              <a:p>
                <a:r>
                  <a:rPr lang="ja-JP" altLang="en-US" dirty="0"/>
                  <a:t>目的関数で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1,3</m:t>
                        </m:r>
                      </m:sub>
                    </m:sSub>
                  </m:oMath>
                </a14:m>
                <a:r>
                  <a:rPr lang="ja-JP" altLang="en-US" dirty="0"/>
                  <a:t>と</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𝑑</m:t>
                        </m:r>
                      </m:e>
                      <m:sub>
                        <m:r>
                          <a:rPr lang="en-US" altLang="ja-JP" b="0" i="1" dirty="0" smtClean="0">
                            <a:latin typeface="Cambria Math" panose="02040503050406030204" pitchFamily="18" charset="0"/>
                          </a:rPr>
                          <m:t>2,4</m:t>
                        </m:r>
                      </m:sub>
                    </m:sSub>
                  </m:oMath>
                </a14:m>
                <a:r>
                  <a:rPr lang="ja-JP" altLang="en-US" dirty="0"/>
                  <a:t>関連する二次項は全部</a:t>
                </a:r>
                <a14:m>
                  <m:oMath xmlns:m="http://schemas.openxmlformats.org/officeDocument/2006/math">
                    <m:r>
                      <a:rPr lang="en-US" altLang="ja-JP" b="0" i="1" smtClean="0">
                        <a:latin typeface="Cambria Math" panose="02040503050406030204" pitchFamily="18" charset="0"/>
                      </a:rPr>
                      <m:t>0</m:t>
                    </m:r>
                  </m:oMath>
                </a14:m>
                <a:r>
                  <a:rPr lang="ja-JP" altLang="en-US" dirty="0"/>
                  <a:t>になることで目的関数の二次項が削減できる</a:t>
                </a:r>
                <a:endParaRPr lang="en-US" altLang="ja-JP" dirty="0"/>
              </a:p>
              <a:p>
                <a:endParaRPr lang="en-US" altLang="zh-CN" dirty="0"/>
              </a:p>
              <a:p>
                <a:r>
                  <a:rPr lang="ja-JP" altLang="en-US" dirty="0"/>
                  <a:t>このインスタンスで二次項が</a:t>
                </a:r>
                <a14:m>
                  <m:oMath xmlns:m="http://schemas.openxmlformats.org/officeDocument/2006/math">
                    <m:r>
                      <a:rPr lang="en-US" altLang="ja-JP" i="1" dirty="0" smtClean="0">
                        <a:latin typeface="Cambria Math" panose="02040503050406030204" pitchFamily="18" charset="0"/>
                      </a:rPr>
                      <m:t>20</m:t>
                    </m:r>
                  </m:oMath>
                </a14:m>
                <a:r>
                  <a:rPr lang="ja-JP" altLang="en-US" dirty="0"/>
                  <a:t>個削減できる</a:t>
                </a:r>
                <a:endParaRPr lang="zh-CN" altLang="en-US"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6969988" y="4877591"/>
                <a:ext cx="5222012" cy="1778692"/>
              </a:xfrm>
              <a:prstGeom prst="rect">
                <a:avLst/>
              </a:prstGeom>
              <a:blipFill>
                <a:blip r:embed="rId2"/>
                <a:stretch>
                  <a:fillRect l="-933" t="-1027" r="-233" b="-4795"/>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2013292221"/>
              </p:ext>
            </p:extLst>
          </p:nvPr>
        </p:nvGraphicFramePr>
        <p:xfrm>
          <a:off x="3390900" y="2010276"/>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6</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905967872"/>
              </p:ext>
            </p:extLst>
          </p:nvPr>
        </p:nvGraphicFramePr>
        <p:xfrm>
          <a:off x="3390900" y="4379162"/>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1</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2</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solidFill>
                            <a:srgbClr val="FF0000"/>
                          </a:solidFill>
                        </a:rPr>
                        <a:t>7</a:t>
                      </a:r>
                      <a:endParaRPr lang="zh-CN" altLang="en-US" sz="14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b="1" dirty="0"/>
                        <a:t>3</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b="1" dirty="0"/>
                        <a:t>0</a:t>
                      </a:r>
                      <a:endParaRPr lang="zh-CN" alt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457982" y="2887712"/>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270683985"/>
              </p:ext>
            </p:extLst>
          </p:nvPr>
        </p:nvGraphicFramePr>
        <p:xfrm>
          <a:off x="7643325" y="2156926"/>
          <a:ext cx="3020784" cy="2477015"/>
        </p:xfrm>
        <a:graphic>
          <a:graphicData uri="http://schemas.openxmlformats.org/drawingml/2006/table">
            <a:tbl>
              <a:tblPr firstRow="1" bandRow="1">
                <a:tableStyleId>{5C22544A-7EE6-4342-B048-85BDC9FD1C3A}</a:tableStyleId>
              </a:tblPr>
              <a:tblGrid>
                <a:gridCol w="503464">
                  <a:extLst>
                    <a:ext uri="{9D8B030D-6E8A-4147-A177-3AD203B41FA5}">
                      <a16:colId xmlns:a16="http://schemas.microsoft.com/office/drawing/2014/main" val="4048087300"/>
                    </a:ext>
                  </a:extLst>
                </a:gridCol>
                <a:gridCol w="503464">
                  <a:extLst>
                    <a:ext uri="{9D8B030D-6E8A-4147-A177-3AD203B41FA5}">
                      <a16:colId xmlns:a16="http://schemas.microsoft.com/office/drawing/2014/main" val="829567495"/>
                    </a:ext>
                  </a:extLst>
                </a:gridCol>
                <a:gridCol w="503464">
                  <a:extLst>
                    <a:ext uri="{9D8B030D-6E8A-4147-A177-3AD203B41FA5}">
                      <a16:colId xmlns:a16="http://schemas.microsoft.com/office/drawing/2014/main" val="1869609705"/>
                    </a:ext>
                  </a:extLst>
                </a:gridCol>
                <a:gridCol w="503464">
                  <a:extLst>
                    <a:ext uri="{9D8B030D-6E8A-4147-A177-3AD203B41FA5}">
                      <a16:colId xmlns:a16="http://schemas.microsoft.com/office/drawing/2014/main" val="2610860937"/>
                    </a:ext>
                  </a:extLst>
                </a:gridCol>
                <a:gridCol w="503464">
                  <a:extLst>
                    <a:ext uri="{9D8B030D-6E8A-4147-A177-3AD203B41FA5}">
                      <a16:colId xmlns:a16="http://schemas.microsoft.com/office/drawing/2014/main" val="81708999"/>
                    </a:ext>
                  </a:extLst>
                </a:gridCol>
                <a:gridCol w="503464">
                  <a:extLst>
                    <a:ext uri="{9D8B030D-6E8A-4147-A177-3AD203B41FA5}">
                      <a16:colId xmlns:a16="http://schemas.microsoft.com/office/drawing/2014/main" val="2478854051"/>
                    </a:ext>
                  </a:extLst>
                </a:gridCol>
              </a:tblGrid>
              <a:tr h="536255">
                <a:tc>
                  <a:txBody>
                    <a:bodyPr/>
                    <a:lstStyle/>
                    <a:p>
                      <a:pPr algn="ctr"/>
                      <a:endParaRPr lang="zh-CN" altLang="en-US" sz="1500"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500" dirty="0">
                          <a:solidFill>
                            <a:schemeClr val="tx1"/>
                          </a:solidFill>
                        </a:rPr>
                        <a:t>町</a:t>
                      </a:r>
                      <a:r>
                        <a:rPr lang="en-US" altLang="ja-JP" sz="1500" dirty="0">
                          <a:solidFill>
                            <a:schemeClr val="tx1"/>
                          </a:solidFill>
                        </a:rPr>
                        <a:t>1</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2</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3</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4</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rPr>
                        <a:t>町</a:t>
                      </a:r>
                      <a:r>
                        <a:rPr lang="en-US" altLang="ja-JP" sz="1500" dirty="0">
                          <a:solidFill>
                            <a:schemeClr val="tx1"/>
                          </a:solidFill>
                        </a:rPr>
                        <a:t>5</a:t>
                      </a:r>
                      <a:endParaRPr lang="zh-CN" altLang="en-US" sz="1500"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1</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-6</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2</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solidFill>
                            <a:srgbClr val="FF0000"/>
                          </a:solidFill>
                        </a:rPr>
                        <a:t>0</a:t>
                      </a:r>
                      <a:endParaRPr lang="zh-CN" altLang="en-US" sz="1500" b="1" dirty="0">
                        <a:solidFill>
                          <a:srgbClr val="FF0000"/>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3</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-5</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solidFill>
                            <a:srgbClr val="FF0000"/>
                          </a:solidFill>
                        </a:rPr>
                        <a:t>0</a:t>
                      </a:r>
                      <a:endParaRPr lang="zh-CN" altLang="en-US" sz="1500" b="1" dirty="0">
                        <a:solidFill>
                          <a:srgbClr val="FF0000"/>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500" b="1" dirty="0">
                          <a:solidFill>
                            <a:schemeClr val="tx1"/>
                          </a:solidFill>
                        </a:rPr>
                        <a:t>町</a:t>
                      </a:r>
                      <a:r>
                        <a:rPr lang="en-US" altLang="ja-JP" sz="1500" b="1" dirty="0">
                          <a:solidFill>
                            <a:schemeClr val="tx1"/>
                          </a:solidFill>
                        </a:rPr>
                        <a:t>4</a:t>
                      </a:r>
                      <a:endParaRPr lang="zh-CN" altLang="en-US" sz="1500" b="1" dirty="0">
                        <a:solidFill>
                          <a:schemeClr val="tx1"/>
                        </a:solidFill>
                      </a:endParaRP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1" dirty="0"/>
                        <a:t>-4</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88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500" b="1" kern="1200" dirty="0">
                          <a:solidFill>
                            <a:schemeClr val="tx1"/>
                          </a:solidFill>
                          <a:latin typeface="+mn-lt"/>
                          <a:ea typeface="+mn-ea"/>
                          <a:cs typeface="+mn-cs"/>
                        </a:rPr>
                        <a:t>町</a:t>
                      </a:r>
                      <a:r>
                        <a:rPr lang="en-US" altLang="zh-CN" sz="1500" b="1" dirty="0">
                          <a:solidFill>
                            <a:schemeClr val="tx1"/>
                          </a:solidFill>
                        </a:rPr>
                        <a:t>5</a:t>
                      </a:r>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500" b="1" dirty="0"/>
                        <a:t>0</a:t>
                      </a:r>
                      <a:endParaRPr lang="zh-CN" altLang="en-US" sz="1500" b="1" dirty="0"/>
                    </a:p>
                  </a:txBody>
                  <a:tcPr marL="96979" marR="96979" marT="48489" marB="484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6" name="组合 5">
            <a:extLst>
              <a:ext uri="{FF2B5EF4-FFF2-40B4-BE49-F238E27FC236}">
                <a16:creationId xmlns:a16="http://schemas.microsoft.com/office/drawing/2014/main" id="{007F3B7C-2C7F-716C-08AA-9BDDF8147485}"/>
              </a:ext>
            </a:extLst>
          </p:cNvPr>
          <p:cNvGrpSpPr/>
          <p:nvPr/>
        </p:nvGrpSpPr>
        <p:grpSpPr>
          <a:xfrm>
            <a:off x="347782" y="4979596"/>
            <a:ext cx="1488199" cy="1221609"/>
            <a:chOff x="886691" y="3441643"/>
            <a:chExt cx="1907308" cy="1565640"/>
          </a:xfrm>
        </p:grpSpPr>
        <p:sp>
          <p:nvSpPr>
            <p:cNvPr id="7" name="椭圆 6">
              <a:extLst>
                <a:ext uri="{FF2B5EF4-FFF2-40B4-BE49-F238E27FC236}">
                  <a16:creationId xmlns:a16="http://schemas.microsoft.com/office/drawing/2014/main" id="{DA85AE73-C845-8873-74D9-64D36FF262A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 name="椭圆 7">
              <a:extLst>
                <a:ext uri="{FF2B5EF4-FFF2-40B4-BE49-F238E27FC236}">
                  <a16:creationId xmlns:a16="http://schemas.microsoft.com/office/drawing/2014/main" id="{EC97401F-32D0-934E-339F-DCCF81E24FDB}"/>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9" name="椭圆 8">
              <a:extLst>
                <a:ext uri="{FF2B5EF4-FFF2-40B4-BE49-F238E27FC236}">
                  <a16:creationId xmlns:a16="http://schemas.microsoft.com/office/drawing/2014/main" id="{CFCA9FED-1A75-F6F1-8D07-DCD44A1AD637}"/>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a:extLst>
                <a:ext uri="{FF2B5EF4-FFF2-40B4-BE49-F238E27FC236}">
                  <a16:creationId xmlns:a16="http://schemas.microsoft.com/office/drawing/2014/main" id="{2842183F-DC20-E56C-6FAC-7AD9FD0E0478}"/>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DA83E163-B008-F31F-CC2C-DFCD78A4EF9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4" name="直接连接符 13">
              <a:extLst>
                <a:ext uri="{FF2B5EF4-FFF2-40B4-BE49-F238E27FC236}">
                  <a16:creationId xmlns:a16="http://schemas.microsoft.com/office/drawing/2014/main" id="{9C8E8BB5-10D7-1995-7B5A-49F9FBDCFA6C}"/>
                </a:ext>
              </a:extLst>
            </p:cNvPr>
            <p:cNvCxnSpPr>
              <a:cxnSpLocks/>
              <a:stCxn id="7" idx="5"/>
              <a:endCxn id="9"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A59F22C-AEEB-EF11-CC01-FE68FA66E57B}"/>
                </a:ext>
              </a:extLst>
            </p:cNvPr>
            <p:cNvCxnSpPr>
              <a:stCxn id="7" idx="5"/>
              <a:endCxn id="1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72C42933-EF6D-A0D8-E702-8EC513831768}"/>
                </a:ext>
              </a:extLst>
            </p:cNvPr>
            <p:cNvCxnSpPr>
              <a:stCxn id="7" idx="5"/>
              <a:endCxn id="8"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99C4CE9A-3A9E-95B1-FD58-5648BFEE8FCB}"/>
                </a:ext>
              </a:extLst>
            </p:cNvPr>
            <p:cNvCxnSpPr>
              <a:stCxn id="7" idx="5"/>
              <a:endCxn id="1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7EDD452D-2A08-C659-CCD7-7418FE6F037B}"/>
                </a:ext>
              </a:extLst>
            </p:cNvPr>
            <p:cNvCxnSpPr>
              <a:stCxn id="9" idx="3"/>
              <a:endCxn id="1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17726C8-E47A-985D-95E0-18D25CB66F9A}"/>
                </a:ext>
              </a:extLst>
            </p:cNvPr>
            <p:cNvCxnSpPr>
              <a:stCxn id="9" idx="3"/>
              <a:endCxn id="8"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1D0ED187-F04C-AE78-FFEB-84DD5BCCD201}"/>
                </a:ext>
              </a:extLst>
            </p:cNvPr>
            <p:cNvCxnSpPr>
              <a:stCxn id="9" idx="3"/>
              <a:endCxn id="1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B723AA4-27BE-5C1E-E004-41BCD2443D11}"/>
                </a:ext>
              </a:extLst>
            </p:cNvPr>
            <p:cNvCxnSpPr>
              <a:stCxn id="11" idx="1"/>
              <a:endCxn id="8"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273D350-E2F3-4B62-AD39-80828F108EA2}"/>
                </a:ext>
              </a:extLst>
            </p:cNvPr>
            <p:cNvCxnSpPr>
              <a:stCxn id="11" idx="1"/>
              <a:endCxn id="1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5AA2C566-20A6-CB72-DA42-EB56742AD93C}"/>
                </a:ext>
              </a:extLst>
            </p:cNvPr>
            <p:cNvCxnSpPr>
              <a:stCxn id="8" idx="0"/>
              <a:endCxn id="1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20949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a:t>
            </a:r>
            <a:r>
              <a:rPr lang="ja-JP" altLang="en-US" b="1" dirty="0"/>
              <a:t>二次項の数</a:t>
            </a:r>
            <a:r>
              <a:rPr lang="ja-JP" altLang="en-US" dirty="0"/>
              <a:t>が</a:t>
            </a:r>
            <a:r>
              <a:rPr lang="ja-JP" altLang="en-US" b="1" dirty="0"/>
              <a:t>多く過ぎる</a:t>
            </a:r>
            <a:endParaRPr lang="en-US" altLang="zh-CN" b="1"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a:t>
            </a:r>
            <a:r>
              <a:rPr lang="ja-JP" altLang="en-US" b="1" dirty="0"/>
              <a:t>辺を削除する</a:t>
            </a:r>
            <a:r>
              <a:rPr lang="ja-JP" altLang="en-US" dirty="0"/>
              <a:t>ことで</a:t>
            </a:r>
            <a:endParaRPr lang="en-US" altLang="ja-JP" dirty="0"/>
          </a:p>
          <a:p>
            <a:r>
              <a:rPr lang="ja-JP" altLang="en-US" dirty="0"/>
              <a:t>目的関数の</a:t>
            </a:r>
            <a:r>
              <a:rPr lang="ja-JP" altLang="en-US" b="1" dirty="0"/>
              <a:t>二次項の数を減らす</a:t>
            </a:r>
            <a:r>
              <a:rPr lang="ja-JP" altLang="en-US" dirty="0"/>
              <a:t>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2966135" y="4339630"/>
            <a:ext cx="6259729" cy="2351825"/>
            <a:chOff x="879656" y="4369488"/>
            <a:chExt cx="4973945" cy="1868747"/>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826141" cy="760128"/>
              <a:chOff x="8969674" y="4777294"/>
              <a:chExt cx="1826141" cy="760128"/>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826141" cy="338554"/>
              </a:xfrm>
              <a:prstGeom prst="rect">
                <a:avLst/>
              </a:prstGeom>
              <a:noFill/>
            </p:spPr>
            <p:txBody>
              <a:bodyPr wrap="none" rtlCol="0">
                <a:spAutoFit/>
              </a:bodyPr>
              <a:lstStyle/>
              <a:p>
                <a:r>
                  <a:rPr lang="ja-JP" altLang="en-US" sz="1600" b="1" dirty="0"/>
                  <a:t>ドロネー三角分割</a:t>
                </a:r>
                <a:endParaRPr lang="zh-CN" altLang="en-US" sz="1600" b="1"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210588" cy="338554"/>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556836" cy="338554"/>
            </a:xfrm>
            <a:prstGeom prst="rect">
              <a:avLst/>
            </a:prstGeom>
            <a:noFill/>
          </p:spPr>
          <p:txBody>
            <a:bodyPr wrap="none" rtlCol="0">
              <a:spAutoFit/>
            </a:bodyPr>
            <a:lstStyle/>
            <a:p>
              <a:r>
                <a:rPr lang="en-US" altLang="zh-CN" sz="1600" b="1" dirty="0"/>
                <a:t>TSP</a:t>
              </a:r>
              <a:r>
                <a:rPr lang="ja-JP" altLang="en-US" sz="1600" b="1" dirty="0"/>
                <a:t>完全グラフ</a:t>
              </a:r>
              <a:endParaRPr lang="zh-CN" altLang="en-US" sz="1600" b="1"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556836" cy="584775"/>
            </a:xfrm>
            <a:prstGeom prst="rect">
              <a:avLst/>
            </a:prstGeom>
            <a:noFill/>
          </p:spPr>
          <p:txBody>
            <a:bodyPr wrap="none" rtlCol="0">
              <a:spAutoFit/>
            </a:bodyPr>
            <a:lstStyle/>
            <a:p>
              <a:r>
                <a:rPr lang="en-US" altLang="zh-CN" sz="1600" b="1" dirty="0"/>
                <a:t>TSP</a:t>
              </a:r>
              <a:r>
                <a:rPr lang="ja-JP" altLang="en-US" sz="1600" b="1" dirty="0"/>
                <a:t>制限された</a:t>
              </a:r>
              <a:endParaRPr lang="en-US" altLang="ja-JP" sz="1600" b="1" dirty="0"/>
            </a:p>
            <a:p>
              <a:r>
                <a:rPr lang="ja-JP" altLang="en-US" sz="1600" b="1" dirty="0"/>
                <a:t>グラフ</a:t>
              </a:r>
              <a:endParaRPr lang="zh-CN" altLang="en-US" sz="1600" b="1" dirty="0"/>
            </a:p>
          </p:txBody>
        </p:sp>
      </p:grpSp>
    </p:spTree>
    <p:extLst>
      <p:ext uri="{BB962C8B-B14F-4D97-AF65-F5344CB8AC3E}">
        <p14:creationId xmlns:p14="http://schemas.microsoft.com/office/powerpoint/2010/main" val="8525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37127" y="102777"/>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779884"/>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190249" y="1036140"/>
                <a:ext cx="8020878" cy="1354153"/>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目的関数の二次項の削減率</a:t>
                </a:r>
                <a:endParaRPr lang="en-US" altLang="ja-JP" sz="2000" b="1" dirty="0"/>
              </a:p>
              <a:p>
                <a:endParaRPr lang="en-US" altLang="zh-CN" sz="1400" dirty="0"/>
              </a:p>
              <a:p>
                <a:r>
                  <a:rPr lang="ja-JP" altLang="en-US" dirty="0"/>
                  <a:t>削減率 </a:t>
                </a:r>
                <a:r>
                  <a:rPr lang="en-US" altLang="ja-JP" dirty="0"/>
                  <a:t>= </a:t>
                </a:r>
                <a14:m>
                  <m:oMath xmlns:m="http://schemas.openxmlformats.org/officeDocument/2006/math">
                    <m:f>
                      <m:fPr>
                        <m:ctrlPr>
                          <a:rPr lang="en-US" altLang="ja-JP" i="1" smtClean="0">
                            <a:latin typeface="Cambria Math" panose="02040503050406030204" pitchFamily="18" charset="0"/>
                          </a:rPr>
                        </m:ctrlPr>
                      </m:fPr>
                      <m:num>
                        <m:r>
                          <a:rPr lang="ja-JP" altLang="en-US" i="1">
                            <a:latin typeface="Cambria Math" panose="02040503050406030204" pitchFamily="18" charset="0"/>
                          </a:rPr>
                          <m:t>制限しない</m:t>
                        </m:r>
                        <m:r>
                          <m:rPr>
                            <m:sty m:val="p"/>
                          </m:rPr>
                          <a:rPr lang="en-US" altLang="ja-JP" i="1">
                            <a:latin typeface="Cambria Math" panose="02040503050406030204" pitchFamily="18" charset="0"/>
                          </a:rPr>
                          <m:t>TSP</m:t>
                        </m:r>
                        <m:r>
                          <a:rPr lang="ja-JP" altLang="en-US" i="1">
                            <a:latin typeface="Cambria Math" panose="02040503050406030204" pitchFamily="18" charset="0"/>
                          </a:rPr>
                          <m:t>の二次項数</m:t>
                        </m:r>
                        <m:r>
                          <a:rPr lang="en-US" altLang="ja-JP" b="0" i="1" smtClean="0">
                            <a:latin typeface="Cambria Math" panose="02040503050406030204" pitchFamily="18" charset="0"/>
                          </a:rPr>
                          <m:t>  </m:t>
                        </m:r>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  </m:t>
                        </m:r>
                        <m:r>
                          <a:rPr lang="ja-JP" altLang="en-US" i="1">
                            <a:latin typeface="Cambria Math" panose="02040503050406030204" pitchFamily="18" charset="0"/>
                          </a:rPr>
                          <m:t>制限された</m:t>
                        </m:r>
                        <m:r>
                          <m:rPr>
                            <m:sty m:val="p"/>
                          </m:rPr>
                          <a:rPr lang="en-US" altLang="ja-JP" i="1" smtClean="0">
                            <a:latin typeface="Cambria Math" panose="02040503050406030204" pitchFamily="18" charset="0"/>
                          </a:rPr>
                          <m:t>TSP</m:t>
                        </m:r>
                        <m:r>
                          <a:rPr lang="ja-JP" altLang="en-US" i="1" smtClean="0">
                            <a:latin typeface="Cambria Math" panose="02040503050406030204" pitchFamily="18" charset="0"/>
                          </a:rPr>
                          <m:t>の</m:t>
                        </m:r>
                        <m:r>
                          <a:rPr lang="ja-JP" altLang="en-US" i="1">
                            <a:latin typeface="Cambria Math" panose="02040503050406030204" pitchFamily="18" charset="0"/>
                          </a:rPr>
                          <m:t>二次項数</m:t>
                        </m:r>
                      </m:num>
                      <m:den>
                        <m:r>
                          <a:rPr lang="ja-JP" altLang="en-US" i="1">
                            <a:latin typeface="Cambria Math" panose="02040503050406030204" pitchFamily="18" charset="0"/>
                          </a:rPr>
                          <m:t>制限</m:t>
                        </m:r>
                        <m:r>
                          <a:rPr lang="ja-JP" altLang="en-US" i="1" smtClean="0">
                            <a:latin typeface="Cambria Math" panose="02040503050406030204" pitchFamily="18" charset="0"/>
                          </a:rPr>
                          <m:t>しない</m:t>
                        </m:r>
                        <m:r>
                          <m:rPr>
                            <m:sty m:val="p"/>
                          </m:rPr>
                          <a:rPr lang="en-US" altLang="ja-JP" i="1">
                            <a:latin typeface="Cambria Math" panose="02040503050406030204" pitchFamily="18" charset="0"/>
                          </a:rPr>
                          <m:t>TSP</m:t>
                        </m:r>
                        <m:r>
                          <a:rPr lang="ja-JP" altLang="en-US" i="1">
                            <a:latin typeface="Cambria Math" panose="02040503050406030204" pitchFamily="18" charset="0"/>
                          </a:rPr>
                          <m:t>の二次項</m:t>
                        </m:r>
                        <m:r>
                          <a:rPr lang="ja-JP" altLang="en-US" i="1" smtClean="0">
                            <a:latin typeface="Cambria Math" panose="02040503050406030204" pitchFamily="18" charset="0"/>
                          </a:rPr>
                          <m:t>数</m:t>
                        </m:r>
                      </m:den>
                    </m:f>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100%</m:t>
                    </m:r>
                  </m:oMath>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190249" y="1036140"/>
                <a:ext cx="8020878" cy="1354153"/>
              </a:xfrm>
              <a:prstGeom prst="rect">
                <a:avLst/>
              </a:prstGeom>
              <a:blipFill>
                <a:blip r:embed="rId3"/>
                <a:stretch>
                  <a:fillRect l="-684" t="-22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400799" y="3153684"/>
                <a:ext cx="5532583" cy="2585323"/>
              </a:xfrm>
              <a:prstGeom prst="rect">
                <a:avLst/>
              </a:prstGeom>
              <a:noFill/>
            </p:spPr>
            <p:txBody>
              <a:bodyPr wrap="square" rtlCol="0">
                <a:spAutoFit/>
              </a:bodyPr>
              <a:lstStyle/>
              <a:p>
                <a:r>
                  <a:rPr lang="ja-JP" altLang="en-US" dirty="0"/>
                  <a:t>全</a:t>
                </a:r>
                <a:r>
                  <a:rPr lang="en-US" altLang="ja-JP" dirty="0"/>
                  <a:t>196</a:t>
                </a:r>
                <a:r>
                  <a:rPr lang="ja-JP" altLang="en-US" dirty="0"/>
                  <a:t>個のインスタンスでの</a:t>
                </a:r>
                <a:r>
                  <a:rPr lang="ja-JP" altLang="en-US" b="1" dirty="0"/>
                  <a:t>平均削減率</a:t>
                </a:r>
                <a:endParaRPr lang="en-US" altLang="ja-JP" b="1" dirty="0"/>
              </a:p>
              <a:p>
                <a:r>
                  <a:rPr lang="ja-JP" altLang="en-US" dirty="0"/>
                  <a:t>ドロネー三角形分割：</a:t>
                </a:r>
                <a:r>
                  <a:rPr lang="en-US" altLang="ja-JP" dirty="0"/>
                  <a:t> </a:t>
                </a:r>
                <a14:m>
                  <m:oMath xmlns:m="http://schemas.openxmlformats.org/officeDocument/2006/math">
                    <m:r>
                      <a:rPr lang="en-US" altLang="ja-JP" b="1" i="1" dirty="0">
                        <a:latin typeface="Cambria Math" panose="02040503050406030204" pitchFamily="18" charset="0"/>
                      </a:rPr>
                      <m:t>𝟒</m:t>
                    </m:r>
                    <m:r>
                      <a:rPr lang="en-US" altLang="ja-JP" b="1" i="1" dirty="0" smtClean="0">
                        <a:latin typeface="Cambria Math" panose="02040503050406030204" pitchFamily="18" charset="0"/>
                      </a:rPr>
                      <m:t>𝟒</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𝟔</m:t>
                    </m:r>
                    <m:r>
                      <a:rPr lang="ja-JP" altLang="en-US" b="1" i="1" dirty="0">
                        <a:latin typeface="Cambria Math" panose="02040503050406030204" pitchFamily="18" charset="0"/>
                      </a:rPr>
                      <m:t>％</m:t>
                    </m:r>
                  </m:oMath>
                </a14:m>
                <a:endParaRPr lang="en-US" altLang="ja-JP" b="1" dirty="0"/>
              </a:p>
              <a:p>
                <a:r>
                  <a:rPr lang="en-US" altLang="ja-JP" dirty="0"/>
                  <a:t>Seg</a:t>
                </a:r>
                <a:r>
                  <a:rPr lang="ja-JP" altLang="en-US" dirty="0"/>
                  <a:t>グラフ：</a:t>
                </a:r>
                <a14:m>
                  <m:oMath xmlns:m="http://schemas.openxmlformats.org/officeDocument/2006/math">
                    <m:r>
                      <a:rPr lang="en-US" altLang="ja-JP" b="1" i="1" dirty="0">
                        <a:latin typeface="Cambria Math" panose="02040503050406030204" pitchFamily="18" charset="0"/>
                      </a:rPr>
                      <m:t>𝟑</m:t>
                    </m:r>
                    <m:r>
                      <a:rPr lang="en-US" altLang="ja-JP" b="1" i="1" dirty="0" smtClean="0">
                        <a:latin typeface="Cambria Math" panose="02040503050406030204" pitchFamily="18" charset="0"/>
                      </a:rPr>
                      <m:t>𝟒</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𝟑</m:t>
                    </m:r>
                    <m:r>
                      <a:rPr lang="ja-JP" altLang="en-US" b="1" i="1" dirty="0">
                        <a:latin typeface="Cambria Math" panose="02040503050406030204" pitchFamily="18" charset="0"/>
                      </a:rPr>
                      <m:t>％</m:t>
                    </m:r>
                  </m:oMath>
                </a14:m>
                <a:endParaRPr lang="en-US" altLang="ja-JP" b="1" dirty="0"/>
              </a:p>
              <a:p>
                <a:r>
                  <a:rPr lang="en-US" altLang="ja-JP" dirty="0"/>
                  <a:t>Nei</a:t>
                </a:r>
                <a:r>
                  <a:rPr lang="ja-JP" altLang="en-US" dirty="0"/>
                  <a:t>グラフ：</a:t>
                </a:r>
                <a14:m>
                  <m:oMath xmlns:m="http://schemas.openxmlformats.org/officeDocument/2006/math">
                    <m:r>
                      <a:rPr lang="en-US" altLang="ja-JP" b="1" i="1" dirty="0">
                        <a:latin typeface="Cambria Math" panose="02040503050406030204" pitchFamily="18" charset="0"/>
                      </a:rPr>
                      <m:t>𝟐</m:t>
                    </m:r>
                    <m:r>
                      <a:rPr lang="en-US" altLang="ja-JP" b="1" i="1" dirty="0" smtClean="0">
                        <a:latin typeface="Cambria Math" panose="02040503050406030204" pitchFamily="18" charset="0"/>
                      </a:rPr>
                      <m:t>𝟖</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𝟑</m:t>
                    </m:r>
                    <m:r>
                      <a:rPr lang="ja-JP" altLang="en-US" b="1" i="1" dirty="0">
                        <a:latin typeface="Cambria Math" panose="02040503050406030204" pitchFamily="18" charset="0"/>
                      </a:rPr>
                      <m:t>％</m:t>
                    </m:r>
                  </m:oMath>
                </a14:m>
                <a:endParaRPr lang="en-US" altLang="ja-JP" b="1" dirty="0"/>
              </a:p>
              <a:p>
                <a:endParaRPr lang="en-US" altLang="ja-JP" dirty="0"/>
              </a:p>
              <a:p>
                <a:endParaRPr lang="en-US" altLang="ja-JP" dirty="0"/>
              </a:p>
              <a:p>
                <a:r>
                  <a:rPr lang="ja-JP" altLang="en-US" dirty="0"/>
                  <a:t>インスタンスのサイズが大きくなるに連れて</a:t>
                </a:r>
                <a:endParaRPr lang="en-US" altLang="ja-JP" dirty="0"/>
              </a:p>
              <a:p>
                <a:r>
                  <a:rPr lang="ja-JP" altLang="en-US" dirty="0"/>
                  <a:t>提案手法での削減率も大きくなる</a:t>
                </a:r>
                <a:endParaRPr lang="en-US" altLang="ja-JP" dirty="0"/>
              </a:p>
              <a:p>
                <a:endParaRPr lang="en-US" altLang="zh-CN"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400799" y="3153684"/>
                <a:ext cx="5532583" cy="2585323"/>
              </a:xfrm>
              <a:prstGeom prst="rect">
                <a:avLst/>
              </a:prstGeom>
              <a:blipFill>
                <a:blip r:embed="rId4"/>
                <a:stretch>
                  <a:fillRect l="-881" t="-1179"/>
                </a:stretch>
              </a:blipFill>
            </p:spPr>
            <p:txBody>
              <a:bodyPr/>
              <a:lstStyle/>
              <a:p>
                <a:r>
                  <a:rPr lang="zh-CN" altLang="en-US">
                    <a:noFill/>
                  </a:rPr>
                  <a:t> </a:t>
                </a:r>
              </a:p>
            </p:txBody>
          </p:sp>
        </mc:Fallback>
      </mc:AlternateContent>
      <p:pic>
        <p:nvPicPr>
          <p:cNvPr id="8" name="图片 7" descr="图表, 散点图&#10;&#10;描述已自动生成">
            <a:extLst>
              <a:ext uri="{FF2B5EF4-FFF2-40B4-BE49-F238E27FC236}">
                <a16:creationId xmlns:a16="http://schemas.microsoft.com/office/drawing/2014/main" id="{7120AC2E-2EE7-A3F9-66A5-EAAF677A0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249" y="2390293"/>
            <a:ext cx="5767236" cy="4112107"/>
          </a:xfrm>
          <a:prstGeom prst="rect">
            <a:avLst/>
          </a:prstGeom>
        </p:spPr>
      </p:pic>
    </p:spTree>
    <p:extLst>
      <p:ext uri="{BB962C8B-B14F-4D97-AF65-F5344CB8AC3E}">
        <p14:creationId xmlns:p14="http://schemas.microsoft.com/office/powerpoint/2010/main" val="1071848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0227F-B027-A3B1-BE56-61849AB7ED2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B77C38E-7461-57F9-EB17-2F7A57118916}"/>
              </a:ext>
            </a:extLst>
          </p:cNvPr>
          <p:cNvSpPr txBox="1"/>
          <p:nvPr/>
        </p:nvSpPr>
        <p:spPr>
          <a:xfrm>
            <a:off x="190249" y="19373"/>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09DD5F0D-3E43-C11C-696B-4FB3C902C4CD}"/>
              </a:ext>
            </a:extLst>
          </p:cNvPr>
          <p:cNvSpPr/>
          <p:nvPr/>
        </p:nvSpPr>
        <p:spPr>
          <a:xfrm>
            <a:off x="261120" y="642808"/>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03DB819-A9E4-0969-988F-A2753C0B8FE5}"/>
              </a:ext>
            </a:extLst>
          </p:cNvPr>
          <p:cNvSpPr txBox="1"/>
          <p:nvPr/>
        </p:nvSpPr>
        <p:spPr>
          <a:xfrm>
            <a:off x="497095" y="858764"/>
            <a:ext cx="7208078" cy="4093428"/>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マイナー埋め込み実験</a:t>
            </a:r>
            <a:endParaRPr lang="en-US" altLang="ja-JP" sz="2000" b="1" dirty="0"/>
          </a:p>
          <a:p>
            <a:pPr marL="285750" indent="-285750">
              <a:buFont typeface="Wingdings" panose="05000000000000000000" pitchFamily="2" charset="2"/>
              <a:buChar char="Ø"/>
            </a:pPr>
            <a:endParaRPr lang="en-US" altLang="zh-CN" sz="2000" b="1" dirty="0"/>
          </a:p>
          <a:p>
            <a:r>
              <a:rPr lang="ja-JP" altLang="en-US" sz="2000" dirty="0"/>
              <a:t>異なるグラフに基づく</a:t>
            </a:r>
            <a:r>
              <a:rPr lang="en-US" altLang="ja-JP" sz="2000" dirty="0"/>
              <a:t>TSP</a:t>
            </a:r>
            <a:r>
              <a:rPr lang="ja-JP" altLang="en-US" sz="2000" dirty="0"/>
              <a:t>を量子アニーラに埋め込み</a:t>
            </a:r>
            <a:endParaRPr lang="en-US" altLang="ja-JP" sz="2000" dirty="0"/>
          </a:p>
          <a:p>
            <a:endParaRPr lang="en-US" altLang="zh-CN" sz="2000" dirty="0"/>
          </a:p>
          <a:p>
            <a:r>
              <a:rPr lang="ja-JP" altLang="en-US" sz="2000" dirty="0"/>
              <a:t>一つのインスタンスで</a:t>
            </a:r>
            <a:endParaRPr lang="en-US" altLang="ja-JP" sz="2000" dirty="0"/>
          </a:p>
          <a:p>
            <a:pPr marL="285750" indent="-285750">
              <a:buFont typeface="Arial" panose="020B0604020202020204" pitchFamily="34" charset="0"/>
              <a:buChar char="•"/>
            </a:pPr>
            <a:r>
              <a:rPr lang="ja-JP" altLang="en-US" sz="2000" dirty="0"/>
              <a:t>ランダムシード：</a:t>
            </a:r>
            <a:r>
              <a:rPr lang="en-US" altLang="ja-JP" sz="2000" b="1" dirty="0"/>
              <a:t>1~10</a:t>
            </a:r>
            <a:r>
              <a:rPr lang="ja-JP" altLang="en-US" sz="2000" dirty="0"/>
              <a:t>（</a:t>
            </a:r>
            <a:r>
              <a:rPr lang="en-US" altLang="ja-JP" sz="2000" dirty="0"/>
              <a:t>10</a:t>
            </a:r>
            <a:r>
              <a:rPr lang="ja-JP" altLang="en-US" sz="2000" dirty="0"/>
              <a:t>回の試み）</a:t>
            </a:r>
            <a:endParaRPr lang="en-US" altLang="ja-JP" sz="2000" dirty="0"/>
          </a:p>
          <a:p>
            <a:pPr marL="285750" indent="-285750">
              <a:buFont typeface="Arial" panose="020B0604020202020204" pitchFamily="34" charset="0"/>
              <a:buChar char="•"/>
            </a:pPr>
            <a:endParaRPr lang="en-US" altLang="ja-JP" sz="2000" dirty="0"/>
          </a:p>
          <a:p>
            <a:pPr marL="285750" indent="-285750">
              <a:buFont typeface="Arial" panose="020B0604020202020204" pitchFamily="34" charset="0"/>
              <a:buChar char="•"/>
            </a:pPr>
            <a:r>
              <a:rPr lang="ja-JP" altLang="en-US" sz="2000" dirty="0"/>
              <a:t>埋め込み</a:t>
            </a:r>
            <a:r>
              <a:rPr lang="ja-JP" altLang="en-US" sz="2000" b="1" dirty="0"/>
              <a:t>成功</a:t>
            </a:r>
            <a:r>
              <a:rPr lang="ja-JP" altLang="en-US" sz="2000" dirty="0"/>
              <a:t>：同じサイズのトポロジーで</a:t>
            </a:r>
            <a:endParaRPr lang="en-US" altLang="ja-JP" sz="2000" dirty="0"/>
          </a:p>
          <a:p>
            <a:r>
              <a:rPr lang="ja-JP" altLang="en-US" sz="2000" dirty="0"/>
              <a:t>　　　　　　　　サイズが</a:t>
            </a:r>
            <a:r>
              <a:rPr lang="en-US" altLang="ja-JP" sz="2000" dirty="0"/>
              <a:t>1</a:t>
            </a:r>
            <a:r>
              <a:rPr lang="ja-JP" altLang="en-US" sz="2000" dirty="0"/>
              <a:t>大きいインスタンスを埋め込み</a:t>
            </a:r>
            <a:endParaRPr lang="en-US" altLang="ja-JP" sz="2000" dirty="0"/>
          </a:p>
          <a:p>
            <a:endParaRPr lang="en-US" altLang="ja-JP" sz="2000" dirty="0"/>
          </a:p>
          <a:p>
            <a:pPr marL="285750" indent="-285750">
              <a:buFont typeface="Arial" panose="020B0604020202020204" pitchFamily="34" charset="0"/>
              <a:buChar char="•"/>
            </a:pPr>
            <a:r>
              <a:rPr lang="ja-JP" altLang="en-US" sz="2000" dirty="0"/>
              <a:t>埋め込み</a:t>
            </a:r>
            <a:r>
              <a:rPr lang="ja-JP" altLang="en-US" sz="2000" b="1" dirty="0"/>
              <a:t>失敗</a:t>
            </a:r>
            <a:r>
              <a:rPr lang="ja-JP" altLang="en-US" sz="2000" dirty="0"/>
              <a:t>：サイズ</a:t>
            </a:r>
            <a:r>
              <a:rPr lang="en-US" altLang="ja-JP" sz="2000" dirty="0"/>
              <a:t>(m</a:t>
            </a:r>
            <a:r>
              <a:rPr lang="ja-JP" altLang="en-US" sz="2000" dirty="0"/>
              <a:t>の値</a:t>
            </a:r>
            <a:r>
              <a:rPr lang="en-US" altLang="ja-JP" sz="2000" dirty="0"/>
              <a:t>)</a:t>
            </a:r>
            <a:r>
              <a:rPr lang="ja-JP" altLang="en-US" sz="2000" dirty="0"/>
              <a:t>が</a:t>
            </a:r>
            <a:r>
              <a:rPr lang="en-US" altLang="ja-JP" sz="2000" dirty="0"/>
              <a:t>1</a:t>
            </a:r>
            <a:r>
              <a:rPr lang="ja-JP" altLang="en-US" sz="2000" dirty="0"/>
              <a:t>大きいのトポロジーで</a:t>
            </a:r>
            <a:endParaRPr lang="en-US" altLang="ja-JP" sz="2000" dirty="0"/>
          </a:p>
          <a:p>
            <a:r>
              <a:rPr lang="ja-JP" altLang="en-US" sz="2000" dirty="0"/>
              <a:t>　　　　　　　　同じサイズのインスタンスを埋め込み</a:t>
            </a:r>
            <a:endParaRPr lang="en-US" altLang="ja-JP" sz="2000" dirty="0"/>
          </a:p>
          <a:p>
            <a:pPr marL="285750" indent="-285750">
              <a:buFont typeface="Arial" panose="020B0604020202020204" pitchFamily="34" charset="0"/>
              <a:buChar char="•"/>
            </a:pPr>
            <a:endParaRPr lang="en-US" altLang="ja-JP" sz="2000" dirty="0"/>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2991192544"/>
                  </p:ext>
                </p:extLst>
              </p:nvPr>
            </p:nvGraphicFramePr>
            <p:xfrm>
              <a:off x="1843992" y="4952192"/>
              <a:ext cx="8352000" cy="94996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1287656801"/>
                        </a:ext>
                      </a:extLst>
                    </a:gridCol>
                    <a:gridCol w="2088000">
                      <a:extLst>
                        <a:ext uri="{9D8B030D-6E8A-4147-A177-3AD203B41FA5}">
                          <a16:colId xmlns:a16="http://schemas.microsoft.com/office/drawing/2014/main" val="1963902682"/>
                        </a:ext>
                      </a:extLst>
                    </a:gridCol>
                    <a:gridCol w="2088000">
                      <a:extLst>
                        <a:ext uri="{9D8B030D-6E8A-4147-A177-3AD203B41FA5}">
                          <a16:colId xmlns:a16="http://schemas.microsoft.com/office/drawing/2014/main" val="2406704387"/>
                        </a:ext>
                      </a:extLst>
                    </a:gridCol>
                    <a:gridCol w="2088000">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pPr algn="ctr"/>
                          <a14:m>
                            <m:oMath xmlns:m="http://schemas.openxmlformats.org/officeDocument/2006/math">
                              <m:r>
                                <a:rPr lang="en-US" altLang="ja-JP" sz="1600" b="1" i="1" smtClean="0">
                                  <a:latin typeface="Cambria Math" panose="02040503050406030204" pitchFamily="18" charset="0"/>
                                </a:rPr>
                                <m:t>𝟖</m:t>
                              </m:r>
                              <m:sSup>
                                <m:sSupPr>
                                  <m:ctrlPr>
                                    <a:rPr lang="en-US" altLang="ja-JP" sz="1600" b="1" i="1" smtClean="0">
                                      <a:latin typeface="Cambria Math" panose="02040503050406030204" pitchFamily="18" charset="0"/>
                                    </a:rPr>
                                  </m:ctrlPr>
                                </m:sSupPr>
                                <m:e>
                                  <m:r>
                                    <a:rPr lang="en-US" altLang="ja-JP" sz="1600" b="1" i="1" smtClean="0">
                                      <a:latin typeface="Cambria Math" panose="02040503050406030204" pitchFamily="18" charset="0"/>
                                    </a:rPr>
                                    <m:t>𝒎</m:t>
                                  </m:r>
                                </m:e>
                                <m:sup>
                                  <m:r>
                                    <a:rPr lang="en-US" altLang="ja-JP" sz="1600" b="1" i="1" smtClean="0">
                                      <a:latin typeface="Cambria Math" panose="02040503050406030204" pitchFamily="18" charset="0"/>
                                    </a:rPr>
                                    <m:t>𝟐</m:t>
                                  </m:r>
                                </m:sup>
                              </m:sSup>
                            </m:oMath>
                          </a14:m>
                          <a:r>
                            <a:rPr lang="en-US" altLang="zh-CN" sz="1600" b="1" dirty="0"/>
                            <a:t> </a:t>
                          </a:r>
                          <a:endParaRPr lang="zh-CN" altLang="en-US" sz="1600" b="1" dirty="0"/>
                        </a:p>
                      </a:txBody>
                      <a:tcPr anchor="ctr"/>
                    </a:tc>
                    <a:tc>
                      <a:txBody>
                        <a:bodyPr/>
                        <a:lstStyle/>
                        <a:p>
                          <a:pPr algn="ctr"/>
                          <a14:m>
                            <m:oMath xmlns:m="http://schemas.openxmlformats.org/officeDocument/2006/math">
                              <m:r>
                                <a:rPr lang="en-US" altLang="ja-JP" sz="1600" b="1" i="1" smtClean="0">
                                  <a:latin typeface="Cambria Math" panose="02040503050406030204" pitchFamily="18" charset="0"/>
                                </a:rPr>
                                <m:t>𝟖</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𝟑</m:t>
                              </m:r>
                              <m:r>
                                <a:rPr lang="en-US" altLang="ja-JP" sz="1600" b="1" i="1" smtClean="0">
                                  <a:latin typeface="Cambria Math" panose="02040503050406030204" pitchFamily="18" charset="0"/>
                                </a:rPr>
                                <m:t>𝒎</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𝟏</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𝒎</m:t>
                              </m:r>
                              <m:r>
                                <a:rPr lang="en-US" altLang="ja-JP" sz="1600" b="1" i="1" smtClean="0">
                                  <a:latin typeface="Cambria Math" panose="02040503050406030204" pitchFamily="18" charset="0"/>
                                </a:rPr>
                                <m:t>−</m:t>
                              </m:r>
                              <m:r>
                                <a:rPr lang="en-US" altLang="ja-JP" sz="1600" b="1" i="1" smtClean="0">
                                  <a:latin typeface="Cambria Math" panose="02040503050406030204" pitchFamily="18" charset="0"/>
                                </a:rPr>
                                <m:t>𝟏</m:t>
                              </m:r>
                              <m:r>
                                <a:rPr lang="en-US" altLang="ja-JP" sz="1600" b="1" i="1" smtClean="0">
                                  <a:latin typeface="Cambria Math" panose="02040503050406030204" pitchFamily="18" charset="0"/>
                                </a:rPr>
                                <m:t>)</m:t>
                              </m:r>
                            </m:oMath>
                          </a14:m>
                          <a:r>
                            <a:rPr lang="en-US" altLang="zh-CN" sz="1600" b="1" dirty="0"/>
                            <a:t> </a:t>
                          </a:r>
                          <a:endParaRPr lang="zh-CN" altLang="en-US" sz="1600" b="1" dirty="0"/>
                        </a:p>
                      </a:txBody>
                      <a:tcPr anchor="ctr"/>
                    </a:tc>
                    <a:tc>
                      <a:txBody>
                        <a:bodyPr/>
                        <a:lstStyle/>
                        <a:p>
                          <a:pPr algn="ctr"/>
                          <a14:m>
                            <m:oMath xmlns:m="http://schemas.openxmlformats.org/officeDocument/2006/math">
                              <m:r>
                                <a:rPr lang="en-US" altLang="zh-CN" sz="1600" b="1" i="1" smtClean="0">
                                  <a:latin typeface="Cambria Math" panose="02040503050406030204" pitchFamily="18" charset="0"/>
                                </a:rPr>
                                <m:t>𝟑𝟐</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𝒎</m:t>
                                  </m:r>
                                </m:e>
                                <m:sup>
                                  <m:r>
                                    <a:rPr lang="en-US" altLang="zh-CN" sz="1600" b="1" i="1" smtClean="0">
                                      <a:latin typeface="Cambria Math" panose="02040503050406030204" pitchFamily="18" charset="0"/>
                                    </a:rPr>
                                    <m:t>𝟐</m:t>
                                  </m:r>
                                </m:sup>
                              </m:sSup>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𝟏𝟔</m:t>
                              </m:r>
                              <m:r>
                                <a:rPr lang="en-US" altLang="zh-CN" sz="1600" b="1" i="1" smtClean="0">
                                  <a:latin typeface="Cambria Math" panose="02040503050406030204" pitchFamily="18" charset="0"/>
                                </a:rPr>
                                <m:t>𝒎</m:t>
                              </m:r>
                            </m:oMath>
                          </a14:m>
                          <a:r>
                            <a:rPr lang="zh-CN" altLang="en-US" sz="1600" b="1" dirty="0"/>
                            <a:t> </a:t>
                          </a:r>
                        </a:p>
                      </a:txBody>
                      <a:tcPr anchor="ctr"/>
                    </a:tc>
                    <a:extLst>
                      <a:ext uri="{0D108BD9-81ED-4DB2-BD59-A6C34878D82A}">
                        <a16:rowId xmlns:a16="http://schemas.microsoft.com/office/drawing/2014/main" val="3278943062"/>
                      </a:ext>
                    </a:extLst>
                  </a:tr>
                </a:tbl>
              </a:graphicData>
            </a:graphic>
          </p:graphicFrame>
        </mc:Choice>
        <mc:Fallback xmlns="">
          <p:graphicFrame>
            <p:nvGraphicFramePr>
              <p:cNvPr id="4" name="表格 3">
                <a:extLst>
                  <a:ext uri="{FF2B5EF4-FFF2-40B4-BE49-F238E27FC236}">
                    <a16:creationId xmlns:a16="http://schemas.microsoft.com/office/drawing/2014/main" id="{88B857E7-966C-BDEB-9A43-DF683EA7699E}"/>
                  </a:ext>
                </a:extLst>
              </p:cNvPr>
              <p:cNvGraphicFramePr>
                <a:graphicFrameLocks noGrp="1"/>
              </p:cNvGraphicFramePr>
              <p:nvPr>
                <p:extLst>
                  <p:ext uri="{D42A27DB-BD31-4B8C-83A1-F6EECF244321}">
                    <p14:modId xmlns:p14="http://schemas.microsoft.com/office/powerpoint/2010/main" val="2991192544"/>
                  </p:ext>
                </p:extLst>
              </p:nvPr>
            </p:nvGraphicFramePr>
            <p:xfrm>
              <a:off x="1843992" y="4952192"/>
              <a:ext cx="8352000" cy="94996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1287656801"/>
                        </a:ext>
                      </a:extLst>
                    </a:gridCol>
                    <a:gridCol w="2088000">
                      <a:extLst>
                        <a:ext uri="{9D8B030D-6E8A-4147-A177-3AD203B41FA5}">
                          <a16:colId xmlns:a16="http://schemas.microsoft.com/office/drawing/2014/main" val="1963902682"/>
                        </a:ext>
                      </a:extLst>
                    </a:gridCol>
                    <a:gridCol w="2088000">
                      <a:extLst>
                        <a:ext uri="{9D8B030D-6E8A-4147-A177-3AD203B41FA5}">
                          <a16:colId xmlns:a16="http://schemas.microsoft.com/office/drawing/2014/main" val="2406704387"/>
                        </a:ext>
                      </a:extLst>
                    </a:gridCol>
                    <a:gridCol w="2088000">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3"/>
                          <a:stretch>
                            <a:fillRect l="-100292" t="-1639" r="-200875" b="-177049"/>
                          </a:stretch>
                        </a:blipFill>
                      </a:tcPr>
                    </a:tc>
                    <a:tc>
                      <a:txBody>
                        <a:bodyPr/>
                        <a:lstStyle/>
                        <a:p>
                          <a:endParaRPr lang="zh-CN"/>
                        </a:p>
                      </a:txBody>
                      <a:tcPr anchor="ctr">
                        <a:blipFill>
                          <a:blip r:embed="rId3"/>
                          <a:stretch>
                            <a:fillRect l="-200877" t="-1639" r="-101462" b="-177049"/>
                          </a:stretch>
                        </a:blipFill>
                      </a:tcPr>
                    </a:tc>
                    <a:tc>
                      <a:txBody>
                        <a:bodyPr/>
                        <a:lstStyle/>
                        <a:p>
                          <a:endParaRPr lang="zh-CN"/>
                        </a:p>
                      </a:txBody>
                      <a:tcPr anchor="ctr">
                        <a:blipFill>
                          <a:blip r:embed="rId3"/>
                          <a:stretch>
                            <a:fillRect l="-300000" t="-1639" r="-1166" b="-177049"/>
                          </a:stretch>
                        </a:blipFill>
                      </a:tcPr>
                    </a:tc>
                    <a:extLst>
                      <a:ext uri="{0D108BD9-81ED-4DB2-BD59-A6C34878D82A}">
                        <a16:rowId xmlns:a16="http://schemas.microsoft.com/office/drawing/2014/main" val="3368320107"/>
                      </a:ext>
                    </a:extLst>
                  </a:tr>
                  <a:tr h="57912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endParaRPr lang="zh-CN"/>
                        </a:p>
                      </a:txBody>
                      <a:tcPr anchor="ctr">
                        <a:blipFill>
                          <a:blip r:embed="rId3"/>
                          <a:stretch>
                            <a:fillRect l="-100292" t="-64583" r="-200875" b="-12500"/>
                          </a:stretch>
                        </a:blipFill>
                      </a:tcPr>
                    </a:tc>
                    <a:tc>
                      <a:txBody>
                        <a:bodyPr/>
                        <a:lstStyle/>
                        <a:p>
                          <a:endParaRPr lang="zh-CN"/>
                        </a:p>
                      </a:txBody>
                      <a:tcPr anchor="ctr">
                        <a:blipFill>
                          <a:blip r:embed="rId3"/>
                          <a:stretch>
                            <a:fillRect l="-200877" t="-64583" r="-101462" b="-12500"/>
                          </a:stretch>
                        </a:blipFill>
                      </a:tcPr>
                    </a:tc>
                    <a:tc>
                      <a:txBody>
                        <a:bodyPr/>
                        <a:lstStyle/>
                        <a:p>
                          <a:endParaRPr lang="zh-CN"/>
                        </a:p>
                      </a:txBody>
                      <a:tcPr anchor="ctr">
                        <a:blipFill>
                          <a:blip r:embed="rId3"/>
                          <a:stretch>
                            <a:fillRect l="-300000" t="-64583" r="-1166" b="-12500"/>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F87DAA7-8AD5-EB1C-A105-56020C8011B4}"/>
                  </a:ext>
                </a:extLst>
              </p:cNvPr>
              <p:cNvSpPr txBox="1"/>
              <p:nvPr/>
            </p:nvSpPr>
            <p:spPr>
              <a:xfrm>
                <a:off x="3907496" y="6030526"/>
                <a:ext cx="6094970" cy="400110"/>
              </a:xfrm>
              <a:prstGeom prst="rect">
                <a:avLst/>
              </a:prstGeom>
              <a:noFill/>
            </p:spPr>
            <p:txBody>
              <a:bodyPr wrap="square">
                <a:spAutoFit/>
              </a:bodyPr>
              <a:lstStyle/>
              <a:p>
                <a14:m>
                  <m:oMath xmlns:m="http://schemas.openxmlformats.org/officeDocument/2006/math">
                    <m:r>
                      <a:rPr lang="en-US" altLang="ja-JP" sz="2000" b="0" i="1" smtClean="0">
                        <a:latin typeface="Cambria Math" panose="02040503050406030204" pitchFamily="18" charset="0"/>
                      </a:rPr>
                      <m:t>𝑚</m:t>
                    </m:r>
                  </m:oMath>
                </a14:m>
                <a:r>
                  <a:rPr lang="ja-JP" altLang="en-US" sz="2000" dirty="0"/>
                  <a:t>を増加することでトポロジーを</a:t>
                </a:r>
                <a:r>
                  <a:rPr lang="ja-JP" altLang="en-US" sz="2000" b="1" dirty="0"/>
                  <a:t>拡大できる</a:t>
                </a:r>
                <a:endParaRPr lang="zh-CN" altLang="en-US" sz="2000" b="1" dirty="0"/>
              </a:p>
            </p:txBody>
          </p:sp>
        </mc:Choice>
        <mc:Fallback xmlns="">
          <p:sp>
            <p:nvSpPr>
              <p:cNvPr id="6" name="文本框 5">
                <a:extLst>
                  <a:ext uri="{FF2B5EF4-FFF2-40B4-BE49-F238E27FC236}">
                    <a16:creationId xmlns:a16="http://schemas.microsoft.com/office/drawing/2014/main" id="{5F87DAA7-8AD5-EB1C-A105-56020C8011B4}"/>
                  </a:ext>
                </a:extLst>
              </p:cNvPr>
              <p:cNvSpPr txBox="1">
                <a:spLocks noRot="1" noChangeAspect="1" noMove="1" noResize="1" noEditPoints="1" noAdjustHandles="1" noChangeArrowheads="1" noChangeShapeType="1" noTextEdit="1"/>
              </p:cNvSpPr>
              <p:nvPr/>
            </p:nvSpPr>
            <p:spPr>
              <a:xfrm>
                <a:off x="3907496" y="6030526"/>
                <a:ext cx="6094970" cy="400110"/>
              </a:xfrm>
              <a:prstGeom prst="rect">
                <a:avLst/>
              </a:prstGeom>
              <a:blipFill>
                <a:blip r:embed="rId4"/>
                <a:stretch>
                  <a:fillRect t="-6061" b="-272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6644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B0720-01A9-6ED7-F453-CC4BEF4427D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2F97EFA-C623-8D83-C93D-0B9E83AF898F}"/>
              </a:ext>
            </a:extLst>
          </p:cNvPr>
          <p:cNvSpPr txBox="1"/>
          <p:nvPr/>
        </p:nvSpPr>
        <p:spPr>
          <a:xfrm>
            <a:off x="228599" y="53479"/>
            <a:ext cx="4880514" cy="584775"/>
          </a:xfrm>
          <a:prstGeom prst="rect">
            <a:avLst/>
          </a:prstGeom>
          <a:noFill/>
        </p:spPr>
        <p:txBody>
          <a:bodyPr wrap="squar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B9B02457-C17F-BE60-D884-FFB4B76977D3}"/>
              </a:ext>
            </a:extLst>
          </p:cNvPr>
          <p:cNvSpPr/>
          <p:nvPr/>
        </p:nvSpPr>
        <p:spPr>
          <a:xfrm>
            <a:off x="337127" y="666939"/>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BAD3CBD-A1E3-6039-1CF1-9C2456AB6BEB}"/>
              </a:ext>
            </a:extLst>
          </p:cNvPr>
          <p:cNvSpPr txBox="1"/>
          <p:nvPr/>
        </p:nvSpPr>
        <p:spPr>
          <a:xfrm>
            <a:off x="161924" y="782021"/>
            <a:ext cx="6857097" cy="400110"/>
          </a:xfrm>
          <a:prstGeom prst="rect">
            <a:avLst/>
          </a:prstGeom>
          <a:noFill/>
        </p:spPr>
        <p:txBody>
          <a:bodyPr wrap="square">
            <a:spAutoFit/>
          </a:bodyPr>
          <a:lstStyle/>
          <a:p>
            <a:pPr marL="285750" indent="-285750">
              <a:buFont typeface="Wingdings" panose="05000000000000000000" pitchFamily="2" charset="2"/>
              <a:buChar char="Ø"/>
            </a:pPr>
            <a:r>
              <a:rPr lang="ja-JP" altLang="en-US" sz="2000" b="1" dirty="0"/>
              <a:t>マイナー埋め込み結果</a:t>
            </a:r>
            <a:endParaRPr lang="en-US" altLang="ja-JP" sz="2000" b="1" dirty="0"/>
          </a:p>
        </p:txBody>
      </p:sp>
      <p:graphicFrame>
        <p:nvGraphicFramePr>
          <p:cNvPr id="10" name="表格 9">
            <a:extLst>
              <a:ext uri="{FF2B5EF4-FFF2-40B4-BE49-F238E27FC236}">
                <a16:creationId xmlns:a16="http://schemas.microsoft.com/office/drawing/2014/main" id="{85667210-359E-0630-C4C4-99120FD1C08A}"/>
              </a:ext>
            </a:extLst>
          </p:cNvPr>
          <p:cNvGraphicFramePr>
            <a:graphicFrameLocks noGrp="1"/>
          </p:cNvGraphicFramePr>
          <p:nvPr>
            <p:extLst>
              <p:ext uri="{D42A27DB-BD31-4B8C-83A1-F6EECF244321}">
                <p14:modId xmlns:p14="http://schemas.microsoft.com/office/powerpoint/2010/main" val="3881997865"/>
              </p:ext>
            </p:extLst>
          </p:nvPr>
        </p:nvGraphicFramePr>
        <p:xfrm>
          <a:off x="357672" y="1117742"/>
          <a:ext cx="3232800" cy="534011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2362013853"/>
                    </a:ext>
                  </a:extLst>
                </a:gridCol>
                <a:gridCol w="655200">
                  <a:extLst>
                    <a:ext uri="{9D8B030D-6E8A-4147-A177-3AD203B41FA5}">
                      <a16:colId xmlns:a16="http://schemas.microsoft.com/office/drawing/2014/main" val="2036201103"/>
                    </a:ext>
                  </a:extLst>
                </a:gridCol>
                <a:gridCol w="655200">
                  <a:extLst>
                    <a:ext uri="{9D8B030D-6E8A-4147-A177-3AD203B41FA5}">
                      <a16:colId xmlns:a16="http://schemas.microsoft.com/office/drawing/2014/main" val="3784405607"/>
                    </a:ext>
                  </a:extLst>
                </a:gridCol>
                <a:gridCol w="655200">
                  <a:extLst>
                    <a:ext uri="{9D8B030D-6E8A-4147-A177-3AD203B41FA5}">
                      <a16:colId xmlns:a16="http://schemas.microsoft.com/office/drawing/2014/main" val="3817131084"/>
                    </a:ext>
                  </a:extLst>
                </a:gridCol>
                <a:gridCol w="655200">
                  <a:extLst>
                    <a:ext uri="{9D8B030D-6E8A-4147-A177-3AD203B41FA5}">
                      <a16:colId xmlns:a16="http://schemas.microsoft.com/office/drawing/2014/main" val="2275110954"/>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Chimera</a:t>
                      </a:r>
                    </a:p>
                  </a:txBody>
                  <a:tcPr marL="6350" marR="6350" marT="6350"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1407661270"/>
                  </a:ext>
                </a:extLst>
              </a:tr>
              <a:tr h="199102">
                <a:tc>
                  <a:txBody>
                    <a:bodyPr/>
                    <a:lstStyle/>
                    <a:p>
                      <a:pPr algn="ctr" fontAlgn="b"/>
                      <a:r>
                        <a:rPr lang="en-US" altLang="zh-CN" sz="1100" b="1" u="none" strike="noStrike" dirty="0">
                          <a:effectLst/>
                        </a:rPr>
                        <a:t>m</a:t>
                      </a:r>
                      <a:r>
                        <a:rPr lang="ja-JP" altLang="en-US" sz="1100" b="1" u="none" strike="noStrike" dirty="0">
                          <a:effectLst/>
                        </a:rPr>
                        <a:t>の値</a:t>
                      </a:r>
                      <a:endParaRPr lang="en-US" altLang="zh-CN" sz="1100" b="1" i="0" u="none" strike="noStrike" dirty="0">
                        <a:solidFill>
                          <a:srgbClr val="000000"/>
                        </a:solidFill>
                        <a:effectLst/>
                        <a:latin typeface="等线" panose="02010600030101010101" pitchFamily="2" charset="-122"/>
                        <a:ea typeface="+mn-ea"/>
                      </a:endParaRPr>
                    </a:p>
                  </a:txBody>
                  <a:tcPr marL="6350" marR="6350" marT="6350"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solidFill>
                      <a:schemeClr val="accent1">
                        <a:lumMod val="60000"/>
                        <a:lumOff val="40000"/>
                      </a:schemeClr>
                    </a:solidFill>
                  </a:tcPr>
                </a:tc>
                <a:extLst>
                  <a:ext uri="{0D108BD9-81ED-4DB2-BD59-A6C34878D82A}">
                    <a16:rowId xmlns:a16="http://schemas.microsoft.com/office/drawing/2014/main" val="2497547486"/>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344997595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9</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9</a:t>
                      </a:r>
                    </a:p>
                  </a:txBody>
                  <a:tcPr marL="6350" marR="6350" marT="6350" marB="0" anchor="ctr"/>
                </a:tc>
                <a:extLst>
                  <a:ext uri="{0D108BD9-81ED-4DB2-BD59-A6C34878D82A}">
                    <a16:rowId xmlns:a16="http://schemas.microsoft.com/office/drawing/2014/main" val="2593547181"/>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10</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10</a:t>
                      </a:r>
                    </a:p>
                  </a:txBody>
                  <a:tcPr marL="6350" marR="6350" marT="6350" marB="0" anchor="ctr"/>
                </a:tc>
                <a:extLst>
                  <a:ext uri="{0D108BD9-81ED-4DB2-BD59-A6C34878D82A}">
                    <a16:rowId xmlns:a16="http://schemas.microsoft.com/office/drawing/2014/main" val="21259642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11</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11</a:t>
                      </a:r>
                    </a:p>
                  </a:txBody>
                  <a:tcPr marL="6350" marR="6350" marT="6350" marB="0" anchor="ctr"/>
                </a:tc>
                <a:extLst>
                  <a:ext uri="{0D108BD9-81ED-4DB2-BD59-A6C34878D82A}">
                    <a16:rowId xmlns:a16="http://schemas.microsoft.com/office/drawing/2014/main" val="4183745185"/>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31</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12</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12</a:t>
                      </a:r>
                    </a:p>
                  </a:txBody>
                  <a:tcPr marL="6350" marR="6350" marT="6350" marB="0" anchor="ctr"/>
                </a:tc>
                <a:extLst>
                  <a:ext uri="{0D108BD9-81ED-4DB2-BD59-A6C34878D82A}">
                    <a16:rowId xmlns:a16="http://schemas.microsoft.com/office/drawing/2014/main" val="204895625"/>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13</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13</a:t>
                      </a:r>
                    </a:p>
                  </a:txBody>
                  <a:tcPr marL="6350" marR="6350" marT="6350" marB="0" anchor="ctr"/>
                </a:tc>
                <a:extLst>
                  <a:ext uri="{0D108BD9-81ED-4DB2-BD59-A6C34878D82A}">
                    <a16:rowId xmlns:a16="http://schemas.microsoft.com/office/drawing/2014/main" val="3407351894"/>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43</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14</a:t>
                      </a:r>
                    </a:p>
                  </a:txBody>
                  <a:tcPr marL="6350" marR="6350" marT="6350" marB="0" anchor="ctr"/>
                </a:tc>
                <a:extLst>
                  <a:ext uri="{0D108BD9-81ED-4DB2-BD59-A6C34878D82A}">
                    <a16:rowId xmlns:a16="http://schemas.microsoft.com/office/drawing/2014/main" val="158869888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49</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6350" marR="6350" marT="6350"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15</a:t>
                      </a:r>
                    </a:p>
                  </a:txBody>
                  <a:tcPr marL="6350" marR="6350" marT="6350" marB="0" anchor="ctr"/>
                </a:tc>
                <a:extLst>
                  <a:ext uri="{0D108BD9-81ED-4DB2-BD59-A6C34878D82A}">
                    <a16:rowId xmlns:a16="http://schemas.microsoft.com/office/drawing/2014/main" val="1352268101"/>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62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6350" marR="6350" marT="6350" marB="0" anchor="ctr"/>
                </a:tc>
                <a:extLst>
                  <a:ext uri="{0D108BD9-81ED-4DB2-BD59-A6C34878D82A}">
                    <a16:rowId xmlns:a16="http://schemas.microsoft.com/office/drawing/2014/main" val="2212303292"/>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70</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6350" marR="6350" marT="6350" marB="0" anchor="ctr"/>
                </a:tc>
                <a:extLst>
                  <a:ext uri="{0D108BD9-81ED-4DB2-BD59-A6C34878D82A}">
                    <a16:rowId xmlns:a16="http://schemas.microsoft.com/office/drawing/2014/main" val="397434068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82</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6350" marR="6350" marT="6350" marB="0" anchor="ctr"/>
                </a:tc>
                <a:extLst>
                  <a:ext uri="{0D108BD9-81ED-4DB2-BD59-A6C34878D82A}">
                    <a16:rowId xmlns:a16="http://schemas.microsoft.com/office/drawing/2014/main" val="322282495"/>
                  </a:ext>
                </a:extLst>
              </a:tr>
              <a:tr h="288000">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90</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18</a:t>
                      </a:r>
                    </a:p>
                  </a:txBody>
                  <a:tcPr marL="6350" marR="6350" marT="6350" marB="0" anchor="ctr"/>
                </a:tc>
                <a:extLst>
                  <a:ext uri="{0D108BD9-81ED-4DB2-BD59-A6C34878D82A}">
                    <a16:rowId xmlns:a16="http://schemas.microsoft.com/office/drawing/2014/main" val="18630143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107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19</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375146002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118</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20</a:t>
                      </a:r>
                    </a:p>
                  </a:txBody>
                  <a:tcPr marL="6350" marR="6350" marT="6350" marB="0" anchor="ctr"/>
                </a:tc>
                <a:extLst>
                  <a:ext uri="{0D108BD9-81ED-4DB2-BD59-A6C34878D82A}">
                    <a16:rowId xmlns:a16="http://schemas.microsoft.com/office/drawing/2014/main" val="172475001"/>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137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21</a:t>
                      </a:r>
                    </a:p>
                  </a:txBody>
                  <a:tcPr marL="6350" marR="6350" marT="6350" marB="0" anchor="ctr"/>
                </a:tc>
                <a:extLst>
                  <a:ext uri="{0D108BD9-81ED-4DB2-BD59-A6C34878D82A}">
                    <a16:rowId xmlns:a16="http://schemas.microsoft.com/office/drawing/2014/main" val="4250203640"/>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157</a:t>
                      </a:r>
                    </a:p>
                  </a:txBody>
                  <a:tcPr marL="6350" marR="6350" marT="6350" marB="0" anchor="ctr">
                    <a:solidFill>
                      <a:schemeClr val="accent1">
                        <a:lumMod val="40000"/>
                        <a:lumOff val="60000"/>
                      </a:schemeClr>
                    </a:solidFill>
                  </a:tcP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24</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23</a:t>
                      </a:r>
                    </a:p>
                  </a:txBody>
                  <a:tcPr marL="6350" marR="6350" marT="6350"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22</a:t>
                      </a:r>
                    </a:p>
                  </a:txBody>
                  <a:tcPr marL="6350" marR="6350" marT="6350" marB="0" anchor="ctr"/>
                </a:tc>
                <a:extLst>
                  <a:ext uri="{0D108BD9-81ED-4DB2-BD59-A6C34878D82A}">
                    <a16:rowId xmlns:a16="http://schemas.microsoft.com/office/drawing/2014/main" val="1413783282"/>
                  </a:ext>
                </a:extLst>
              </a:tr>
            </a:tbl>
          </a:graphicData>
        </a:graphic>
      </p:graphicFrame>
      <p:graphicFrame>
        <p:nvGraphicFramePr>
          <p:cNvPr id="7" name="表格 6">
            <a:extLst>
              <a:ext uri="{FF2B5EF4-FFF2-40B4-BE49-F238E27FC236}">
                <a16:creationId xmlns:a16="http://schemas.microsoft.com/office/drawing/2014/main" id="{293386EB-406F-7789-E6C3-1017ACB66B38}"/>
              </a:ext>
            </a:extLst>
          </p:cNvPr>
          <p:cNvGraphicFramePr>
            <a:graphicFrameLocks noGrp="1"/>
          </p:cNvGraphicFramePr>
          <p:nvPr>
            <p:extLst>
              <p:ext uri="{D42A27DB-BD31-4B8C-83A1-F6EECF244321}">
                <p14:modId xmlns:p14="http://schemas.microsoft.com/office/powerpoint/2010/main" val="1494439448"/>
              </p:ext>
            </p:extLst>
          </p:nvPr>
        </p:nvGraphicFramePr>
        <p:xfrm>
          <a:off x="4072809" y="1117742"/>
          <a:ext cx="3232800" cy="4762207"/>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4051879806"/>
                    </a:ext>
                  </a:extLst>
                </a:gridCol>
                <a:gridCol w="655200">
                  <a:extLst>
                    <a:ext uri="{9D8B030D-6E8A-4147-A177-3AD203B41FA5}">
                      <a16:colId xmlns:a16="http://schemas.microsoft.com/office/drawing/2014/main" val="3233058470"/>
                    </a:ext>
                  </a:extLst>
                </a:gridCol>
                <a:gridCol w="655200">
                  <a:extLst>
                    <a:ext uri="{9D8B030D-6E8A-4147-A177-3AD203B41FA5}">
                      <a16:colId xmlns:a16="http://schemas.microsoft.com/office/drawing/2014/main" val="3309372112"/>
                    </a:ext>
                  </a:extLst>
                </a:gridCol>
                <a:gridCol w="655200">
                  <a:extLst>
                    <a:ext uri="{9D8B030D-6E8A-4147-A177-3AD203B41FA5}">
                      <a16:colId xmlns:a16="http://schemas.microsoft.com/office/drawing/2014/main" val="1211697899"/>
                    </a:ext>
                  </a:extLst>
                </a:gridCol>
                <a:gridCol w="655200">
                  <a:extLst>
                    <a:ext uri="{9D8B030D-6E8A-4147-A177-3AD203B41FA5}">
                      <a16:colId xmlns:a16="http://schemas.microsoft.com/office/drawing/2014/main" val="3328352299"/>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Pegasus</a:t>
                      </a:r>
                    </a:p>
                  </a:txBody>
                  <a:tcPr marL="4447" marR="4447" marT="4447"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677505813"/>
                  </a:ext>
                </a:extLst>
              </a:tr>
              <a:tr h="264422">
                <a:tc>
                  <a:txBody>
                    <a:bodyPr/>
                    <a:lstStyle/>
                    <a:p>
                      <a:pPr algn="ctr" fontAlgn="b"/>
                      <a:r>
                        <a:rPr lang="en-US" altLang="zh-CN" sz="1200" b="1" u="none" strike="noStrike" dirty="0">
                          <a:effectLst/>
                        </a:rPr>
                        <a:t>m</a:t>
                      </a:r>
                      <a:r>
                        <a:rPr lang="ja-JP" altLang="en-US" sz="1200" b="1" u="none" strike="noStrike" dirty="0">
                          <a:effectLst/>
                        </a:rPr>
                        <a:t>の値</a:t>
                      </a:r>
                      <a:endParaRPr lang="en-US" altLang="zh-CN" sz="1200" b="1" i="0" u="none" strike="noStrike" dirty="0">
                        <a:solidFill>
                          <a:srgbClr val="000000"/>
                        </a:solidFill>
                        <a:effectLst/>
                        <a:latin typeface="等线" panose="02010600030101010101" pitchFamily="2" charset="-122"/>
                        <a:ea typeface="+mn-ea"/>
                      </a:endParaRPr>
                    </a:p>
                  </a:txBody>
                  <a:tcPr marL="4447" marR="4447" marT="4447"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4447" marR="4447" marT="4447" marB="0" anchor="ctr">
                    <a:solidFill>
                      <a:schemeClr val="accent1">
                        <a:lumMod val="60000"/>
                        <a:lumOff val="40000"/>
                      </a:schemeClr>
                    </a:solidFill>
                  </a:tcPr>
                </a:tc>
                <a:extLst>
                  <a:ext uri="{0D108BD9-81ED-4DB2-BD59-A6C34878D82A}">
                    <a16:rowId xmlns:a16="http://schemas.microsoft.com/office/drawing/2014/main" val="1702611473"/>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14</a:t>
                      </a:r>
                    </a:p>
                  </a:txBody>
                  <a:tcPr marL="4447" marR="4447" marT="4447" marB="0" anchor="ctr"/>
                </a:tc>
                <a:extLst>
                  <a:ext uri="{0D108BD9-81ED-4DB2-BD59-A6C34878D82A}">
                    <a16:rowId xmlns:a16="http://schemas.microsoft.com/office/drawing/2014/main" val="2295352637"/>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4447" marR="4447" marT="4447" marB="0" anchor="ctr"/>
                </a:tc>
                <a:extLst>
                  <a:ext uri="{0D108BD9-81ED-4DB2-BD59-A6C34878D82A}">
                    <a16:rowId xmlns:a16="http://schemas.microsoft.com/office/drawing/2014/main" val="151405512"/>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135282277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17</a:t>
                      </a:r>
                    </a:p>
                  </a:txBody>
                  <a:tcPr marL="4447" marR="4447" marT="4447" marB="0" anchor="ctr"/>
                </a:tc>
                <a:extLst>
                  <a:ext uri="{0D108BD9-81ED-4DB2-BD59-A6C34878D82A}">
                    <a16:rowId xmlns:a16="http://schemas.microsoft.com/office/drawing/2014/main" val="419479535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28</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4447" marR="4447" marT="4447" marB="0" anchor="ctr"/>
                </a:tc>
                <a:extLst>
                  <a:ext uri="{0D108BD9-81ED-4DB2-BD59-A6C34878D82A}">
                    <a16:rowId xmlns:a16="http://schemas.microsoft.com/office/drawing/2014/main" val="140853888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36</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3641814430"/>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37</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4447" marR="4447" marT="4447" marB="0" anchor="ctr"/>
                </a:tc>
                <a:extLst>
                  <a:ext uri="{0D108BD9-81ED-4DB2-BD59-A6C34878D82A}">
                    <a16:rowId xmlns:a16="http://schemas.microsoft.com/office/drawing/2014/main" val="240484795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4447" marR="4447" marT="4447" marB="0" anchor="ctr"/>
                </a:tc>
                <a:extLst>
                  <a:ext uri="{0D108BD9-81ED-4DB2-BD59-A6C34878D82A}">
                    <a16:rowId xmlns:a16="http://schemas.microsoft.com/office/drawing/2014/main" val="346157758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44</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253901222"/>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49</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4447" marR="4447" marT="4447" marB="0" anchor="ctr"/>
                </a:tc>
                <a:extLst>
                  <a:ext uri="{0D108BD9-81ED-4DB2-BD59-A6C34878D82A}">
                    <a16:rowId xmlns:a16="http://schemas.microsoft.com/office/drawing/2014/main" val="1773394887"/>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61</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4447" marR="4447" marT="4447"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4447" marR="4447" marT="4447" marB="0" anchor="ctr"/>
                </a:tc>
                <a:extLst>
                  <a:ext uri="{0D108BD9-81ED-4DB2-BD59-A6C34878D82A}">
                    <a16:rowId xmlns:a16="http://schemas.microsoft.com/office/drawing/2014/main" val="3565472147"/>
                  </a:ext>
                </a:extLst>
              </a:tr>
              <a:tr h="288000">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70</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27</a:t>
                      </a:r>
                    </a:p>
                  </a:txBody>
                  <a:tcPr marL="4447" marR="4447" marT="4447"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3633981042"/>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82</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28</a:t>
                      </a:r>
                    </a:p>
                  </a:txBody>
                  <a:tcPr marL="4447" marR="4447" marT="4447" marB="0" anchor="ctr"/>
                </a:tc>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2348146764"/>
                  </a:ext>
                </a:extLst>
              </a:tr>
              <a:tr h="288000">
                <a:tc>
                  <a:txBody>
                    <a:bodyPr/>
                    <a:lstStyle/>
                    <a:p>
                      <a:pPr algn="ctr" fontAlgn="b"/>
                      <a:r>
                        <a:rPr lang="en-US" altLang="zh-CN" sz="1600" b="1" i="0" u="none" strike="noStrike" kern="1200">
                          <a:solidFill>
                            <a:srgbClr val="000000"/>
                          </a:solidFill>
                          <a:effectLst/>
                          <a:latin typeface="等线" panose="02010600030101010101" pitchFamily="2" charset="-122"/>
                          <a:ea typeface="等线" panose="02010600030101010101" pitchFamily="2" charset="-122"/>
                          <a:cs typeface="+mn-cs"/>
                        </a:rPr>
                        <a:t>83</a:t>
                      </a:r>
                    </a:p>
                  </a:txBody>
                  <a:tcPr marL="4447" marR="4447" marT="4447" marB="0" anchor="ctr">
                    <a:solidFill>
                      <a:schemeClr val="accent1">
                        <a:lumMod val="40000"/>
                        <a:lumOff val="60000"/>
                      </a:schemeClr>
                    </a:solidFill>
                  </a:tcPr>
                </a:tc>
                <a:tc>
                  <a:txBody>
                    <a:bodyPr/>
                    <a:lstStyle/>
                    <a:p>
                      <a:pPr algn="ctr" fontAlgn="b"/>
                      <a:r>
                        <a:rPr lang="en-US" altLang="zh-CN" sz="1600" b="1" i="0" u="none" strike="noStrike" kern="1200" dirty="0">
                          <a:solidFill>
                            <a:srgbClr val="FF0000"/>
                          </a:solidFill>
                          <a:effectLst/>
                          <a:latin typeface="等线" panose="02010600030101010101" pitchFamily="2" charset="-122"/>
                          <a:ea typeface="等线" panose="02010600030101010101" pitchFamily="2" charset="-122"/>
                          <a:cs typeface="+mn-cs"/>
                        </a:rPr>
                        <a:t>29</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26</a:t>
                      </a:r>
                    </a:p>
                  </a:txBody>
                  <a:tcPr marL="4447" marR="4447" marT="4447" marB="0" anchor="ctr"/>
                </a:tc>
                <a:tc>
                  <a:txBody>
                    <a:bodyPr/>
                    <a:lstStyle/>
                    <a:p>
                      <a:pPr algn="ctr" fontAlgn="b"/>
                      <a:r>
                        <a:rPr lang="en-US" altLang="zh-CN" sz="1600" b="1" i="0" u="none" strike="noStrike" kern="1200" dirty="0">
                          <a:solidFill>
                            <a:srgbClr val="000000"/>
                          </a:solidFill>
                          <a:effectLst/>
                          <a:latin typeface="等线" panose="02010600030101010101" pitchFamily="2" charset="-122"/>
                          <a:ea typeface="等线" panose="02010600030101010101" pitchFamily="2" charset="-122"/>
                          <a:cs typeface="+mn-cs"/>
                        </a:rPr>
                        <a:t>25</a:t>
                      </a:r>
                    </a:p>
                  </a:txBody>
                  <a:tcPr marL="4447" marR="4447" marT="4447" marB="0" anchor="ctr"/>
                </a:tc>
                <a:extLst>
                  <a:ext uri="{0D108BD9-81ED-4DB2-BD59-A6C34878D82A}">
                    <a16:rowId xmlns:a16="http://schemas.microsoft.com/office/drawing/2014/main" val="4251696542"/>
                  </a:ext>
                </a:extLst>
              </a:tr>
            </a:tbl>
          </a:graphicData>
        </a:graphic>
      </p:graphicFrame>
      <p:graphicFrame>
        <p:nvGraphicFramePr>
          <p:cNvPr id="8" name="表格 7">
            <a:extLst>
              <a:ext uri="{FF2B5EF4-FFF2-40B4-BE49-F238E27FC236}">
                <a16:creationId xmlns:a16="http://schemas.microsoft.com/office/drawing/2014/main" id="{A59E50AE-6260-5701-13DC-9F33477D3262}"/>
              </a:ext>
            </a:extLst>
          </p:cNvPr>
          <p:cNvGraphicFramePr>
            <a:graphicFrameLocks noGrp="1"/>
          </p:cNvGraphicFramePr>
          <p:nvPr>
            <p:extLst>
              <p:ext uri="{D42A27DB-BD31-4B8C-83A1-F6EECF244321}">
                <p14:modId xmlns:p14="http://schemas.microsoft.com/office/powerpoint/2010/main" val="2566854524"/>
              </p:ext>
            </p:extLst>
          </p:nvPr>
        </p:nvGraphicFramePr>
        <p:xfrm>
          <a:off x="7917020" y="1117742"/>
          <a:ext cx="3276000" cy="4186846"/>
        </p:xfrm>
        <a:graphic>
          <a:graphicData uri="http://schemas.openxmlformats.org/drawingml/2006/table">
            <a:tbl>
              <a:tblPr>
                <a:tableStyleId>{5C22544A-7EE6-4342-B048-85BDC9FD1C3A}</a:tableStyleId>
              </a:tblPr>
              <a:tblGrid>
                <a:gridCol w="655200">
                  <a:extLst>
                    <a:ext uri="{9D8B030D-6E8A-4147-A177-3AD203B41FA5}">
                      <a16:colId xmlns:a16="http://schemas.microsoft.com/office/drawing/2014/main" val="3047714197"/>
                    </a:ext>
                  </a:extLst>
                </a:gridCol>
                <a:gridCol w="655200">
                  <a:extLst>
                    <a:ext uri="{9D8B030D-6E8A-4147-A177-3AD203B41FA5}">
                      <a16:colId xmlns:a16="http://schemas.microsoft.com/office/drawing/2014/main" val="964682185"/>
                    </a:ext>
                  </a:extLst>
                </a:gridCol>
                <a:gridCol w="655200">
                  <a:extLst>
                    <a:ext uri="{9D8B030D-6E8A-4147-A177-3AD203B41FA5}">
                      <a16:colId xmlns:a16="http://schemas.microsoft.com/office/drawing/2014/main" val="2777620497"/>
                    </a:ext>
                  </a:extLst>
                </a:gridCol>
                <a:gridCol w="655200">
                  <a:extLst>
                    <a:ext uri="{9D8B030D-6E8A-4147-A177-3AD203B41FA5}">
                      <a16:colId xmlns:a16="http://schemas.microsoft.com/office/drawing/2014/main" val="1529233666"/>
                    </a:ext>
                  </a:extLst>
                </a:gridCol>
                <a:gridCol w="655200">
                  <a:extLst>
                    <a:ext uri="{9D8B030D-6E8A-4147-A177-3AD203B41FA5}">
                      <a16:colId xmlns:a16="http://schemas.microsoft.com/office/drawing/2014/main" val="286372952"/>
                    </a:ext>
                  </a:extLst>
                </a:gridCol>
              </a:tblGrid>
              <a:tr h="360000">
                <a:tc gridSpan="5">
                  <a:txBody>
                    <a:bodyPr/>
                    <a:lstStyle/>
                    <a:p>
                      <a:pPr algn="ctr" fontAlgn="b"/>
                      <a:r>
                        <a:rPr lang="en-US" altLang="zh-CN" sz="1200" b="1" i="0" u="none" strike="noStrike" dirty="0">
                          <a:solidFill>
                            <a:srgbClr val="000000"/>
                          </a:solidFill>
                          <a:effectLst/>
                          <a:latin typeface="等线" panose="02010600030101010101" pitchFamily="2" charset="-122"/>
                          <a:ea typeface="+mn-ea"/>
                        </a:rPr>
                        <a:t>Zephyr</a:t>
                      </a:r>
                    </a:p>
                  </a:txBody>
                  <a:tcPr marL="5086" marR="5086" marT="5086" marB="0" anchor="ctr">
                    <a:solidFill>
                      <a:schemeClr val="accent4">
                        <a:lumMod val="20000"/>
                        <a:lumOff val="8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hMerge="1">
                  <a:txBody>
                    <a:bodyPr/>
                    <a:lstStyle/>
                    <a:p>
                      <a:pPr algn="ctr" fontAlgn="b"/>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1674763738"/>
                  </a:ext>
                </a:extLst>
              </a:tr>
              <a:tr h="370800">
                <a:tc>
                  <a:txBody>
                    <a:bodyPr/>
                    <a:lstStyle/>
                    <a:p>
                      <a:pPr algn="ctr" fontAlgn="b"/>
                      <a:r>
                        <a:rPr lang="en-US" altLang="zh-CN" sz="1200" b="1" u="none" strike="noStrike" dirty="0">
                          <a:effectLst/>
                        </a:rPr>
                        <a:t>m</a:t>
                      </a:r>
                      <a:r>
                        <a:rPr lang="ja-JP" altLang="en-US" sz="1200" b="1" u="none" strike="noStrike" dirty="0">
                          <a:effectLst/>
                        </a:rPr>
                        <a:t>の値</a:t>
                      </a:r>
                      <a:endParaRPr lang="en-US" altLang="zh-CN" sz="1200" b="1" i="0" u="none" strike="noStrike" dirty="0">
                        <a:solidFill>
                          <a:srgbClr val="000000"/>
                        </a:solidFill>
                        <a:effectLst/>
                        <a:latin typeface="等线" panose="02010600030101010101" pitchFamily="2" charset="-122"/>
                        <a:ea typeface="+mn-ea"/>
                      </a:endParaRPr>
                    </a:p>
                  </a:txBody>
                  <a:tcPr marL="5086" marR="5086" marT="5086" marB="0" anchor="ctr">
                    <a:solidFill>
                      <a:schemeClr val="accent1">
                        <a:lumMod val="60000"/>
                        <a:lumOff val="40000"/>
                      </a:schemeClr>
                    </a:solidFill>
                  </a:tcPr>
                </a:tc>
                <a:tc>
                  <a:txBody>
                    <a:bodyPr/>
                    <a:lstStyle/>
                    <a:p>
                      <a:pPr algn="ctr" fontAlgn="b"/>
                      <a:r>
                        <a:rPr lang="ja-JP" altLang="en-US" sz="1200" b="1" i="0" u="none" strike="noStrike" dirty="0">
                          <a:solidFill>
                            <a:srgbClr val="000000"/>
                          </a:solidFill>
                          <a:effectLst/>
                          <a:latin typeface="等线" panose="02010600030101010101" pitchFamily="2" charset="-122"/>
                          <a:ea typeface="等线" panose="02010600030101010101" pitchFamily="2" charset="-122"/>
                        </a:rPr>
                        <a:t>ドロネー三角形</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b="1" u="none" strike="noStrike" dirty="0">
                          <a:effectLst/>
                        </a:rPr>
                        <a:t>Seg</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en-US" sz="1200" b="1" u="none" strike="noStrike" dirty="0">
                          <a:effectLst/>
                        </a:rPr>
                        <a:t>Nei</a:t>
                      </a: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tc>
                  <a:txBody>
                    <a:bodyPr/>
                    <a:lstStyle/>
                    <a:p>
                      <a:pPr algn="ctr" fontAlgn="b"/>
                      <a:r>
                        <a:rPr lang="ja-JP" altLang="en-US" sz="1200" b="1" u="none" strike="noStrike" dirty="0">
                          <a:effectLst/>
                        </a:rPr>
                        <a:t>完全</a:t>
                      </a:r>
                      <a:endParaRPr lang="en-US" altLang="ja-JP" sz="1200" b="1" u="none" strike="noStrike" dirty="0">
                        <a:effectLst/>
                      </a:endParaRPr>
                    </a:p>
                    <a:p>
                      <a:pPr algn="ctr" fontAlgn="b"/>
                      <a:r>
                        <a:rPr lang="ja-JP" altLang="en-US" sz="1200" b="1" u="none" strike="noStrike" dirty="0">
                          <a:effectLst/>
                        </a:rPr>
                        <a:t>グラフ</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5086" marR="5086" marT="5086" marB="0" anchor="ctr">
                    <a:solidFill>
                      <a:schemeClr val="accent1">
                        <a:lumMod val="60000"/>
                        <a:lumOff val="40000"/>
                      </a:schemeClr>
                    </a:solidFill>
                  </a:tcPr>
                </a:tc>
                <a:extLst>
                  <a:ext uri="{0D108BD9-81ED-4DB2-BD59-A6C34878D82A}">
                    <a16:rowId xmlns:a16="http://schemas.microsoft.com/office/drawing/2014/main" val="3248897016"/>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15</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2008481515"/>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16</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17</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16</a:t>
                      </a:r>
                    </a:p>
                  </a:txBody>
                  <a:tcPr marL="5086" marR="5086" marT="5086" marB="0" anchor="ctr"/>
                </a:tc>
                <a:extLst>
                  <a:ext uri="{0D108BD9-81ED-4DB2-BD59-A6C34878D82A}">
                    <a16:rowId xmlns:a16="http://schemas.microsoft.com/office/drawing/2014/main" val="3707505269"/>
                  </a:ext>
                </a:extLst>
              </a:tr>
              <a:tr h="288000">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18</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7301461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18</a:t>
                      </a:r>
                    </a:p>
                  </a:txBody>
                  <a:tcPr marL="5086" marR="5086" marT="5086" marB="0" anchor="ctr"/>
                </a:tc>
                <a:extLst>
                  <a:ext uri="{0D108BD9-81ED-4DB2-BD59-A6C34878D82A}">
                    <a16:rowId xmlns:a16="http://schemas.microsoft.com/office/drawing/2014/main" val="1241270581"/>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24</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19</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19</a:t>
                      </a:r>
                    </a:p>
                  </a:txBody>
                  <a:tcPr marL="5086" marR="5086" marT="5086" marB="0" anchor="ctr"/>
                </a:tc>
                <a:extLst>
                  <a:ext uri="{0D108BD9-81ED-4DB2-BD59-A6C34878D82A}">
                    <a16:rowId xmlns:a16="http://schemas.microsoft.com/office/drawing/2014/main" val="352695720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30</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20</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20</a:t>
                      </a:r>
                    </a:p>
                  </a:txBody>
                  <a:tcPr marL="5086" marR="5086" marT="5086" marB="0" anchor="ctr"/>
                </a:tc>
                <a:extLst>
                  <a:ext uri="{0D108BD9-81ED-4DB2-BD59-A6C34878D82A}">
                    <a16:rowId xmlns:a16="http://schemas.microsoft.com/office/drawing/2014/main" val="86780310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34</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21</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21</a:t>
                      </a:r>
                    </a:p>
                  </a:txBody>
                  <a:tcPr marL="5086" marR="5086" marT="5086" marB="0" anchor="ctr"/>
                </a:tc>
                <a:extLst>
                  <a:ext uri="{0D108BD9-81ED-4DB2-BD59-A6C34878D82A}">
                    <a16:rowId xmlns:a16="http://schemas.microsoft.com/office/drawing/2014/main" val="2388804129"/>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39</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22</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22</a:t>
                      </a:r>
                    </a:p>
                  </a:txBody>
                  <a:tcPr marL="5086" marR="5086" marT="5086" marB="0" anchor="ctr"/>
                </a:tc>
                <a:extLst>
                  <a:ext uri="{0D108BD9-81ED-4DB2-BD59-A6C34878D82A}">
                    <a16:rowId xmlns:a16="http://schemas.microsoft.com/office/drawing/2014/main" val="346040363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43</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23</a:t>
                      </a:r>
                    </a:p>
                  </a:txBody>
                  <a:tcPr marL="5086" marR="5086" marT="5086" marB="0" anchor="ctr"/>
                </a:tc>
                <a:extLst>
                  <a:ext uri="{0D108BD9-81ED-4DB2-BD59-A6C34878D82A}">
                    <a16:rowId xmlns:a16="http://schemas.microsoft.com/office/drawing/2014/main" val="2995560316"/>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52</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24</a:t>
                      </a:r>
                    </a:p>
                  </a:txBody>
                  <a:tcPr marL="5086" marR="5086" marT="5086" marB="0" anchor="ctr"/>
                </a:tc>
                <a:extLst>
                  <a:ext uri="{0D108BD9-81ED-4DB2-BD59-A6C34878D82A}">
                    <a16:rowId xmlns:a16="http://schemas.microsoft.com/office/drawing/2014/main" val="1607713834"/>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57</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27</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3821285468"/>
                  </a:ext>
                </a:extLst>
              </a:tr>
              <a:tr h="288000">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61</a:t>
                      </a:r>
                    </a:p>
                  </a:txBody>
                  <a:tcPr marL="5086" marR="5086" marT="5086" marB="0" anchor="ctr">
                    <a:solidFill>
                      <a:schemeClr val="accent1">
                        <a:lumMod val="40000"/>
                        <a:lumOff val="60000"/>
                      </a:schemeClr>
                    </a:solidFill>
                  </a:tcP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28</a:t>
                      </a:r>
                    </a:p>
                  </a:txBody>
                  <a:tcPr marL="5086" marR="5086" marT="5086" marB="0" anchor="ctr"/>
                </a:tc>
                <a:tc>
                  <a:txBody>
                    <a:bodyPr/>
                    <a:lstStyle/>
                    <a:p>
                      <a:pPr algn="ctr" fontAlgn="b"/>
                      <a:r>
                        <a:rPr lang="en-US" altLang="zh-CN" sz="1600" b="1" i="0" u="none" strike="noStrike">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26</a:t>
                      </a:r>
                    </a:p>
                  </a:txBody>
                  <a:tcPr marL="5086" marR="5086" marT="5086" marB="0" anchor="ctr"/>
                </a:tc>
                <a:tc>
                  <a:txBody>
                    <a:bodyPr/>
                    <a:lstStyle/>
                    <a:p>
                      <a:pPr algn="ctr" fontAlgn="b"/>
                      <a:r>
                        <a:rPr lang="en-US" altLang="zh-CN" sz="1600" b="1" i="0" u="none" strike="noStrike" dirty="0">
                          <a:solidFill>
                            <a:srgbClr val="000000"/>
                          </a:solidFill>
                          <a:effectLst/>
                          <a:latin typeface="等线" panose="02010600030101010101" pitchFamily="2" charset="-122"/>
                          <a:ea typeface="等线" panose="02010600030101010101" pitchFamily="2" charset="-122"/>
                        </a:rPr>
                        <a:t>25</a:t>
                      </a:r>
                    </a:p>
                  </a:txBody>
                  <a:tcPr marL="5086" marR="5086" marT="5086" marB="0" anchor="ctr"/>
                </a:tc>
                <a:extLst>
                  <a:ext uri="{0D108BD9-81ED-4DB2-BD59-A6C34878D82A}">
                    <a16:rowId xmlns:a16="http://schemas.microsoft.com/office/drawing/2014/main" val="2102561213"/>
                  </a:ext>
                </a:extLst>
              </a:tr>
            </a:tbl>
          </a:graphicData>
        </a:graphic>
      </p:graphicFrame>
      <p:sp>
        <p:nvSpPr>
          <p:cNvPr id="9" name="文本框 8">
            <a:extLst>
              <a:ext uri="{FF2B5EF4-FFF2-40B4-BE49-F238E27FC236}">
                <a16:creationId xmlns:a16="http://schemas.microsoft.com/office/drawing/2014/main" id="{5CF75C82-EA4A-DE62-C49B-7D7B0E3A3FC2}"/>
              </a:ext>
            </a:extLst>
          </p:cNvPr>
          <p:cNvSpPr txBox="1"/>
          <p:nvPr/>
        </p:nvSpPr>
        <p:spPr>
          <a:xfrm>
            <a:off x="7421420" y="5436977"/>
            <a:ext cx="4267200" cy="1323439"/>
          </a:xfrm>
          <a:prstGeom prst="rect">
            <a:avLst/>
          </a:prstGeom>
          <a:noFill/>
        </p:spPr>
        <p:txBody>
          <a:bodyPr wrap="square" rtlCol="0">
            <a:spAutoFit/>
          </a:bodyPr>
          <a:lstStyle/>
          <a:p>
            <a:pPr marL="171450" indent="-171450">
              <a:buFont typeface="Arial" panose="020B0604020202020204" pitchFamily="34" charset="0"/>
              <a:buChar char="•"/>
            </a:pPr>
            <a:r>
              <a:rPr lang="ja-JP" altLang="en-US" sz="1600" dirty="0"/>
              <a:t>同じトポロジーでドロネー三角形状分割が</a:t>
            </a:r>
            <a:r>
              <a:rPr lang="ja-JP" altLang="en-US" sz="1600" b="1" dirty="0"/>
              <a:t>最大</a:t>
            </a:r>
            <a:r>
              <a:rPr lang="en-US" altLang="ja-JP" sz="1600" b="1" dirty="0"/>
              <a:t>4</a:t>
            </a:r>
            <a:r>
              <a:rPr lang="ja-JP" altLang="en-US" sz="1600" b="1" dirty="0"/>
              <a:t>大きい</a:t>
            </a:r>
            <a:r>
              <a:rPr lang="ja-JP" altLang="en-US" sz="1600" dirty="0"/>
              <a:t>問題を埋め込みできる</a:t>
            </a:r>
            <a:endParaRPr lang="en-US" altLang="ja-JP" sz="1600" dirty="0"/>
          </a:p>
          <a:p>
            <a:pPr marL="285750" indent="-285750">
              <a:buFont typeface="Arial" panose="020B0604020202020204" pitchFamily="34" charset="0"/>
              <a:buChar char="•"/>
            </a:pPr>
            <a:endParaRPr lang="en-US" altLang="ja-JP" sz="1600" dirty="0"/>
          </a:p>
          <a:p>
            <a:pPr marL="171450" indent="-171450">
              <a:buFont typeface="Arial" panose="020B0604020202020204" pitchFamily="34" charset="0"/>
              <a:buChar char="•"/>
            </a:pPr>
            <a:r>
              <a:rPr lang="ja-JP" altLang="en-US" sz="1600" dirty="0"/>
              <a:t>提案手法の</a:t>
            </a:r>
            <a:r>
              <a:rPr lang="en-US" altLang="ja-JP" sz="1600" dirty="0"/>
              <a:t>Seg</a:t>
            </a:r>
            <a:r>
              <a:rPr lang="ja-JP" altLang="en-US" sz="1600" dirty="0"/>
              <a:t>と</a:t>
            </a:r>
            <a:r>
              <a:rPr lang="en-US" altLang="ja-JP" sz="1600" dirty="0"/>
              <a:t>Nei</a:t>
            </a:r>
            <a:r>
              <a:rPr lang="ja-JP" altLang="en-US" sz="1600" dirty="0"/>
              <a:t>グラフは大体サイズが</a:t>
            </a:r>
            <a:r>
              <a:rPr lang="en-US" altLang="ja-JP" sz="1600" b="1" dirty="0"/>
              <a:t>1</a:t>
            </a:r>
            <a:r>
              <a:rPr lang="ja-JP" altLang="en-US" sz="1600" b="1" dirty="0"/>
              <a:t>大きい</a:t>
            </a:r>
            <a:r>
              <a:rPr lang="ja-JP" altLang="en-US" sz="1600" dirty="0"/>
              <a:t>の問題を埋め込みできる</a:t>
            </a:r>
            <a:endParaRPr lang="zh-CN" altLang="en-US" sz="1600" dirty="0"/>
          </a:p>
        </p:txBody>
      </p:sp>
    </p:spTree>
    <p:extLst>
      <p:ext uri="{BB962C8B-B14F-4D97-AF65-F5344CB8AC3E}">
        <p14:creationId xmlns:p14="http://schemas.microsoft.com/office/powerpoint/2010/main" val="1911567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62063-522D-C42A-5828-81A68BADAAB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3740F27-A519-EE41-32A4-D42D7BD82B06}"/>
              </a:ext>
            </a:extLst>
          </p:cNvPr>
          <p:cNvSpPr txBox="1"/>
          <p:nvPr/>
        </p:nvSpPr>
        <p:spPr>
          <a:xfrm>
            <a:off x="301086" y="241382"/>
            <a:ext cx="4880514" cy="584775"/>
          </a:xfrm>
          <a:prstGeom prst="rect">
            <a:avLst/>
          </a:prstGeom>
          <a:noFill/>
        </p:spPr>
        <p:txBody>
          <a:bodyPr wrap="square" rtlCol="0">
            <a:spAutoFit/>
          </a:bodyPr>
          <a:lstStyle/>
          <a:p>
            <a:r>
              <a:rPr lang="ja-JP" altLang="en-US" sz="3200" b="1" dirty="0"/>
              <a:t>まとめ</a:t>
            </a:r>
            <a:endParaRPr lang="zh-CN" altLang="en-US" sz="3200" b="1" dirty="0"/>
          </a:p>
        </p:txBody>
      </p:sp>
      <p:sp>
        <p:nvSpPr>
          <p:cNvPr id="3" name="矩形: 圆角 2">
            <a:extLst>
              <a:ext uri="{FF2B5EF4-FFF2-40B4-BE49-F238E27FC236}">
                <a16:creationId xmlns:a16="http://schemas.microsoft.com/office/drawing/2014/main" id="{793C7799-8C46-E9FE-948F-9D88D6C2B0F6}"/>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7CE3274-4A42-BF20-B670-C82E9A9E6F91}"/>
              </a:ext>
            </a:extLst>
          </p:cNvPr>
          <p:cNvSpPr txBox="1"/>
          <p:nvPr/>
        </p:nvSpPr>
        <p:spPr>
          <a:xfrm>
            <a:off x="272900" y="1226209"/>
            <a:ext cx="10650972" cy="2308324"/>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本論文では</a:t>
            </a:r>
            <a:endParaRPr lang="en-US" altLang="ja-JP" b="1" dirty="0"/>
          </a:p>
          <a:p>
            <a:pPr marL="285750" indent="-285750">
              <a:buFont typeface="Wingdings" panose="05000000000000000000" pitchFamily="2" charset="2"/>
              <a:buChar char="Ø"/>
            </a:pPr>
            <a:endParaRPr lang="en-US" altLang="ja-JP" b="1" dirty="0"/>
          </a:p>
          <a:p>
            <a:pPr marL="285750" indent="-285750">
              <a:buFont typeface="Wingdings" panose="05000000000000000000" pitchFamily="2" charset="2"/>
              <a:buChar char="Ø"/>
            </a:pPr>
            <a:endParaRPr lang="en-US" altLang="ja-JP" b="1" dirty="0"/>
          </a:p>
          <a:p>
            <a:pPr marL="285750" indent="-285750">
              <a:buFont typeface="Arial" panose="020B0604020202020204" pitchFamily="34" charset="0"/>
              <a:buChar char="•"/>
            </a:pPr>
            <a:r>
              <a:rPr lang="en-US" altLang="ja-JP" dirty="0"/>
              <a:t>TSP</a:t>
            </a:r>
            <a:r>
              <a:rPr lang="ja-JP" altLang="en-US" dirty="0"/>
              <a:t>問題を特定して、二つの</a:t>
            </a:r>
            <a:r>
              <a:rPr lang="ja-JP" altLang="en-US" b="1" dirty="0"/>
              <a:t>制限されたグラフの作成方法</a:t>
            </a:r>
            <a:r>
              <a:rPr lang="ja-JP" altLang="en-US" dirty="0"/>
              <a:t>を提案した</a:t>
            </a:r>
            <a:endParaRPr lang="en-US" altLang="ja-JP" dirty="0"/>
          </a:p>
          <a:p>
            <a:endParaRPr lang="en-US" altLang="ja-JP" dirty="0"/>
          </a:p>
          <a:p>
            <a:pPr marL="285750" indent="-285750">
              <a:buFont typeface="Arial" panose="020B0604020202020204" pitchFamily="34" charset="0"/>
              <a:buChar char="•"/>
            </a:pPr>
            <a:r>
              <a:rPr lang="ja-JP" altLang="en-US" dirty="0"/>
              <a:t>制限されたグラフで大幅に</a:t>
            </a:r>
            <a:r>
              <a:rPr lang="ja-JP" altLang="en-US" b="1" dirty="0"/>
              <a:t>二次項数を削減できる</a:t>
            </a:r>
            <a:endParaRPr lang="en-US" altLang="ja-JP" b="1" dirty="0"/>
          </a:p>
          <a:p>
            <a:endParaRPr lang="en-US" altLang="ja-JP" dirty="0"/>
          </a:p>
          <a:p>
            <a:pPr marL="285750" indent="-285750">
              <a:buFont typeface="Arial" panose="020B0604020202020204" pitchFamily="34" charset="0"/>
              <a:buChar char="•"/>
            </a:pPr>
            <a:r>
              <a:rPr lang="ja-JP" altLang="en-US" dirty="0"/>
              <a:t>マイナー埋め込みで</a:t>
            </a:r>
            <a:r>
              <a:rPr lang="ja-JP" altLang="en-US" b="1" dirty="0"/>
              <a:t>より大きい</a:t>
            </a:r>
            <a:r>
              <a:rPr lang="ja-JP" altLang="en-US" dirty="0"/>
              <a:t>問題を埋め込みできる</a:t>
            </a:r>
            <a:endParaRPr lang="en-US" altLang="ja-JP" dirty="0"/>
          </a:p>
        </p:txBody>
      </p:sp>
      <p:grpSp>
        <p:nvGrpSpPr>
          <p:cNvPr id="4" name="组合 3">
            <a:extLst>
              <a:ext uri="{FF2B5EF4-FFF2-40B4-BE49-F238E27FC236}">
                <a16:creationId xmlns:a16="http://schemas.microsoft.com/office/drawing/2014/main" id="{697F6599-AD95-8E93-8AF7-3594EC6CE9DE}"/>
              </a:ext>
            </a:extLst>
          </p:cNvPr>
          <p:cNvGrpSpPr/>
          <p:nvPr/>
        </p:nvGrpSpPr>
        <p:grpSpPr>
          <a:xfrm>
            <a:off x="3149421" y="4104223"/>
            <a:ext cx="5652993" cy="2169935"/>
            <a:chOff x="879656" y="4369488"/>
            <a:chExt cx="4576487" cy="1756711"/>
          </a:xfrm>
        </p:grpSpPr>
        <p:grpSp>
          <p:nvGrpSpPr>
            <p:cNvPr id="6" name="组合 5">
              <a:extLst>
                <a:ext uri="{FF2B5EF4-FFF2-40B4-BE49-F238E27FC236}">
                  <a16:creationId xmlns:a16="http://schemas.microsoft.com/office/drawing/2014/main" id="{1B036190-B8E6-FB49-9B10-C90CDAADA2BC}"/>
                </a:ext>
              </a:extLst>
            </p:cNvPr>
            <p:cNvGrpSpPr/>
            <p:nvPr/>
          </p:nvGrpSpPr>
          <p:grpSpPr>
            <a:xfrm>
              <a:off x="879656" y="4412804"/>
              <a:ext cx="1488199" cy="1221609"/>
              <a:chOff x="886691" y="3441643"/>
              <a:chExt cx="1907308" cy="1565640"/>
            </a:xfrm>
          </p:grpSpPr>
          <p:sp>
            <p:nvSpPr>
              <p:cNvPr id="29" name="椭圆 28">
                <a:extLst>
                  <a:ext uri="{FF2B5EF4-FFF2-40B4-BE49-F238E27FC236}">
                    <a16:creationId xmlns:a16="http://schemas.microsoft.com/office/drawing/2014/main" id="{A4B4B7B6-9AE0-514A-0FE1-A75EFB9D038F}"/>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9A011C60-484F-6136-E923-422517BDB7A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094B0572-B138-A9FA-CD0F-D66EADDD371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40CED3A-F3B1-D7A0-DAC5-D46673D54CE2}"/>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12DE38C6-84D7-1BDF-1AD7-494174F39D2E}"/>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1BBD44A6-471E-804B-676F-7E7B1BA6E87C}"/>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016F7E8A-8D2A-C92A-636D-FA39BE71BD29}"/>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91484CD5-5230-8E61-F8D2-B0320C6E0EC3}"/>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8BB90E35-5367-1CC5-1059-AB4FEFC7DFBD}"/>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FD25CE8A-800B-630C-AA7F-4EB0C300BD58}"/>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E9ADFF32-1333-7262-7F10-7C4CB525B825}"/>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BD4BD78-4371-8798-1E99-EF687A792B53}"/>
                  </a:ext>
                </a:extLst>
              </p:cNvPr>
              <p:cNvCxnSpPr>
                <a:stCxn id="31" idx="3"/>
                <a:endCxn id="33"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62DD18EE-AB7D-C4AC-2870-8A5422ED3DF8}"/>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099C5A56-0643-480F-CF39-83C9396CDAA8}"/>
                  </a:ext>
                </a:extLst>
              </p:cNvPr>
              <p:cNvCxnSpPr>
                <a:stCxn id="32" idx="1"/>
                <a:endCxn id="33"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7D47524E-A070-4DB7-FD70-828479F92AB3}"/>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7" name="组合 6">
              <a:extLst>
                <a:ext uri="{FF2B5EF4-FFF2-40B4-BE49-F238E27FC236}">
                  <a16:creationId xmlns:a16="http://schemas.microsoft.com/office/drawing/2014/main" id="{F23DD02F-2F42-5CC1-48B5-817294B24AE4}"/>
                </a:ext>
              </a:extLst>
            </p:cNvPr>
            <p:cNvGrpSpPr/>
            <p:nvPr/>
          </p:nvGrpSpPr>
          <p:grpSpPr>
            <a:xfrm>
              <a:off x="3950747" y="4369488"/>
              <a:ext cx="1488199" cy="1221609"/>
              <a:chOff x="886691" y="3441643"/>
              <a:chExt cx="1907308" cy="1565640"/>
            </a:xfrm>
          </p:grpSpPr>
          <p:sp>
            <p:nvSpPr>
              <p:cNvPr id="14" name="椭圆 13">
                <a:extLst>
                  <a:ext uri="{FF2B5EF4-FFF2-40B4-BE49-F238E27FC236}">
                    <a16:creationId xmlns:a16="http://schemas.microsoft.com/office/drawing/2014/main" id="{52FF55F5-EDFB-DA07-7D01-D7E631468392}"/>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5" name="椭圆 14">
                <a:extLst>
                  <a:ext uri="{FF2B5EF4-FFF2-40B4-BE49-F238E27FC236}">
                    <a16:creationId xmlns:a16="http://schemas.microsoft.com/office/drawing/2014/main" id="{B6BF80B7-FC0A-5926-658D-9F8CD7E37F2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6" name="椭圆 15">
                <a:extLst>
                  <a:ext uri="{FF2B5EF4-FFF2-40B4-BE49-F238E27FC236}">
                    <a16:creationId xmlns:a16="http://schemas.microsoft.com/office/drawing/2014/main" id="{B88145E0-ECF6-4DD1-847F-2217EF675070}"/>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43CC4CE7-8247-C83E-D129-FE0CDAA4E7FA}"/>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5A5503D5-6C99-4656-AF6B-90A93C3461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9" name="直接连接符 18">
                <a:extLst>
                  <a:ext uri="{FF2B5EF4-FFF2-40B4-BE49-F238E27FC236}">
                    <a16:creationId xmlns:a16="http://schemas.microsoft.com/office/drawing/2014/main" id="{8723A72F-1198-7500-2840-1B280FC3ED01}"/>
                  </a:ext>
                </a:extLst>
              </p:cNvPr>
              <p:cNvCxnSpPr>
                <a:cxnSpLocks/>
                <a:stCxn id="14" idx="5"/>
                <a:endCxn id="16"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6D94212-D6C0-B1DD-E0B7-8FDD8AC90EDB}"/>
                  </a:ext>
                </a:extLst>
              </p:cNvPr>
              <p:cNvCxnSpPr>
                <a:stCxn id="14"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CA75E09B-24BE-2A18-0C95-2214F44DD49F}"/>
                  </a:ext>
                </a:extLst>
              </p:cNvPr>
              <p:cNvCxnSpPr>
                <a:stCxn id="14" idx="5"/>
                <a:endCxn id="15"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38AC8144-550A-D7CA-713F-17419A63A397}"/>
                  </a:ext>
                </a:extLst>
              </p:cNvPr>
              <p:cNvCxnSpPr>
                <a:stCxn id="14"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195B29E4-9C3E-3914-628F-DA298D03C762}"/>
                  </a:ext>
                </a:extLst>
              </p:cNvPr>
              <p:cNvCxnSpPr>
                <a:stCxn id="16"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1090D5CD-5583-149A-6501-AD81519422F1}"/>
                  </a:ext>
                </a:extLst>
              </p:cNvPr>
              <p:cNvCxnSpPr>
                <a:stCxn id="16" idx="3"/>
                <a:endCxn id="15"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F9AF7683-9285-9680-CCFF-32196FAA5092}"/>
                  </a:ext>
                </a:extLst>
              </p:cNvPr>
              <p:cNvCxnSpPr>
                <a:stCxn id="16" idx="3"/>
                <a:endCxn id="18" idx="7"/>
              </p:cNvCxnSpPr>
              <p:nvPr/>
            </p:nvCxnSpPr>
            <p:spPr>
              <a:xfrm flipH="1">
                <a:off x="1154737" y="3820717"/>
                <a:ext cx="1103170" cy="361953"/>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87FE7C72-B555-B789-9E06-2EC3716483EB}"/>
                  </a:ext>
                </a:extLst>
              </p:cNvPr>
              <p:cNvCxnSpPr>
                <a:stCxn id="17" idx="1"/>
                <a:endCxn id="15"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ECC0D4C-4D8B-8864-AE16-564D712A4D89}"/>
                  </a:ext>
                </a:extLst>
              </p:cNvPr>
              <p:cNvCxnSpPr>
                <a:stCxn id="17" idx="1"/>
                <a:endCxn id="18" idx="7"/>
              </p:cNvCxnSpPr>
              <p:nvPr/>
            </p:nvCxnSpPr>
            <p:spPr>
              <a:xfrm flipH="1" flipV="1">
                <a:off x="1154737" y="4182670"/>
                <a:ext cx="1371216" cy="445539"/>
              </a:xfrm>
              <a:prstGeom prst="line">
                <a:avLst/>
              </a:prstGeom>
              <a:ln>
                <a:solidFill>
                  <a:srgbClr val="FF0000">
                    <a:alpha val="99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92032BB-28C2-CB8E-0598-63F356EB0A69}"/>
                  </a:ext>
                </a:extLst>
              </p:cNvPr>
              <p:cNvCxnSpPr>
                <a:stCxn id="15"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8" name="组合 7">
              <a:extLst>
                <a:ext uri="{FF2B5EF4-FFF2-40B4-BE49-F238E27FC236}">
                  <a16:creationId xmlns:a16="http://schemas.microsoft.com/office/drawing/2014/main" id="{24781543-97E3-A344-0FD6-92DF7DA4E56E}"/>
                </a:ext>
              </a:extLst>
            </p:cNvPr>
            <p:cNvGrpSpPr/>
            <p:nvPr/>
          </p:nvGrpSpPr>
          <p:grpSpPr>
            <a:xfrm>
              <a:off x="2365674" y="4602034"/>
              <a:ext cx="1644497" cy="695657"/>
              <a:chOff x="8969674" y="4777294"/>
              <a:chExt cx="1644497" cy="695657"/>
            </a:xfrm>
          </p:grpSpPr>
          <p:sp>
            <p:nvSpPr>
              <p:cNvPr id="11" name="箭头: 右 10">
                <a:extLst>
                  <a:ext uri="{FF2B5EF4-FFF2-40B4-BE49-F238E27FC236}">
                    <a16:creationId xmlns:a16="http://schemas.microsoft.com/office/drawing/2014/main" id="{98B07D07-7F4C-0C02-ABB3-FCB78223D1A5}"/>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BC54BE39-F511-C566-2400-58B42BB80E77}"/>
                  </a:ext>
                </a:extLst>
              </p:cNvPr>
              <p:cNvSpPr txBox="1"/>
              <p:nvPr/>
            </p:nvSpPr>
            <p:spPr>
              <a:xfrm>
                <a:off x="8969674" y="4777294"/>
                <a:ext cx="1644497" cy="274083"/>
              </a:xfrm>
              <a:prstGeom prst="rect">
                <a:avLst/>
              </a:prstGeom>
              <a:noFill/>
            </p:spPr>
            <p:txBody>
              <a:bodyPr wrap="none" rtlCol="0">
                <a:spAutoFit/>
              </a:bodyPr>
              <a:lstStyle/>
              <a:p>
                <a:r>
                  <a:rPr lang="ja-JP" altLang="en-US" sz="1600" b="1" dirty="0"/>
                  <a:t>ドロネー三角形分割</a:t>
                </a:r>
                <a:endParaRPr lang="zh-CN" altLang="en-US" sz="1600" b="1" dirty="0"/>
              </a:p>
            </p:txBody>
          </p:sp>
          <p:sp>
            <p:nvSpPr>
              <p:cNvPr id="13" name="文本框 12">
                <a:extLst>
                  <a:ext uri="{FF2B5EF4-FFF2-40B4-BE49-F238E27FC236}">
                    <a16:creationId xmlns:a16="http://schemas.microsoft.com/office/drawing/2014/main" id="{30440C28-BD60-1823-6E29-8686BE835B42}"/>
                  </a:ext>
                </a:extLst>
              </p:cNvPr>
              <p:cNvSpPr txBox="1"/>
              <p:nvPr/>
            </p:nvSpPr>
            <p:spPr>
              <a:xfrm>
                <a:off x="9219378" y="5198868"/>
                <a:ext cx="980054" cy="274083"/>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9" name="文本框 8">
              <a:extLst>
                <a:ext uri="{FF2B5EF4-FFF2-40B4-BE49-F238E27FC236}">
                  <a16:creationId xmlns:a16="http://schemas.microsoft.com/office/drawing/2014/main" id="{9071AA03-E5A4-59D7-9ABD-92BB693D1D88}"/>
                </a:ext>
              </a:extLst>
            </p:cNvPr>
            <p:cNvSpPr txBox="1"/>
            <p:nvPr/>
          </p:nvSpPr>
          <p:spPr>
            <a:xfrm>
              <a:off x="1051674" y="5763530"/>
              <a:ext cx="1556836" cy="338554"/>
            </a:xfrm>
            <a:prstGeom prst="rect">
              <a:avLst/>
            </a:prstGeom>
            <a:noFill/>
          </p:spPr>
          <p:txBody>
            <a:bodyPr wrap="none" rtlCol="0">
              <a:spAutoFit/>
            </a:bodyPr>
            <a:lstStyle/>
            <a:p>
              <a:r>
                <a:rPr lang="en-US" altLang="zh-CN" sz="1600" b="1" dirty="0"/>
                <a:t>TSP</a:t>
              </a:r>
              <a:r>
                <a:rPr lang="ja-JP" altLang="en-US" sz="1600" b="1" dirty="0"/>
                <a:t>完全グラフ</a:t>
              </a:r>
              <a:endParaRPr lang="zh-CN" altLang="en-US" sz="1600" b="1" dirty="0"/>
            </a:p>
          </p:txBody>
        </p:sp>
        <p:sp>
          <p:nvSpPr>
            <p:cNvPr id="10" name="文本框 9">
              <a:extLst>
                <a:ext uri="{FF2B5EF4-FFF2-40B4-BE49-F238E27FC236}">
                  <a16:creationId xmlns:a16="http://schemas.microsoft.com/office/drawing/2014/main" id="{E7B2D1DF-E245-2CA9-3958-B9EE705EE921}"/>
                </a:ext>
              </a:extLst>
            </p:cNvPr>
            <p:cNvSpPr txBox="1"/>
            <p:nvPr/>
          </p:nvSpPr>
          <p:spPr>
            <a:xfrm>
              <a:off x="4195777" y="5652783"/>
              <a:ext cx="1260366" cy="473416"/>
            </a:xfrm>
            <a:prstGeom prst="rect">
              <a:avLst/>
            </a:prstGeom>
            <a:noFill/>
          </p:spPr>
          <p:txBody>
            <a:bodyPr wrap="none" rtlCol="0">
              <a:spAutoFit/>
            </a:bodyPr>
            <a:lstStyle/>
            <a:p>
              <a:pPr algn="ctr"/>
              <a:r>
                <a:rPr lang="en-US" altLang="zh-CN" sz="1600" b="1" dirty="0"/>
                <a:t>TSP</a:t>
              </a:r>
              <a:r>
                <a:rPr lang="ja-JP" altLang="en-US" sz="1600" b="1" dirty="0"/>
                <a:t>制限された</a:t>
              </a:r>
              <a:endParaRPr lang="en-US" altLang="ja-JP" sz="1600" b="1" dirty="0"/>
            </a:p>
            <a:p>
              <a:pPr algn="ctr"/>
              <a:r>
                <a:rPr lang="ja-JP" altLang="en-US" sz="1600" b="1" dirty="0"/>
                <a:t>グラフ</a:t>
              </a:r>
              <a:endParaRPr lang="zh-CN" altLang="en-US" sz="1600" b="1" dirty="0"/>
            </a:p>
          </p:txBody>
        </p:sp>
      </p:grpSp>
    </p:spTree>
    <p:extLst>
      <p:ext uri="{BB962C8B-B14F-4D97-AF65-F5344CB8AC3E}">
        <p14:creationId xmlns:p14="http://schemas.microsoft.com/office/powerpoint/2010/main" val="1586784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988223" cy="39739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b="1" i="0" dirty="0">
                    <a:effectLst/>
                    <a:latin typeface="YakuHanJPs"/>
                  </a:rPr>
                  <a:t>QUBO </a:t>
                </a:r>
                <a:r>
                  <a:rPr lang="en-US" altLang="ja-JP" b="1" dirty="0">
                    <a:latin typeface="YakuHanJPs"/>
                  </a:rPr>
                  <a:t>(</a:t>
                </a:r>
                <a:r>
                  <a:rPr lang="en-US" altLang="zh-CN" b="1" i="0" dirty="0">
                    <a:effectLst/>
                    <a:latin typeface="YakuHanJPs"/>
                  </a:rPr>
                  <a:t>Quadratic Unconstrained Binary Optimization</a:t>
                </a:r>
                <a:r>
                  <a:rPr lang="en-US" altLang="ja-JP" b="1" dirty="0">
                    <a:latin typeface="YakuHanJPs"/>
                  </a:rPr>
                  <a:t>)</a:t>
                </a:r>
                <a:r>
                  <a:rPr lang="ja-JP" altLang="en-US" b="1" dirty="0">
                    <a:latin typeface="YakuHanJPs"/>
                  </a:rPr>
                  <a:t>問題</a:t>
                </a:r>
                <a:endParaRPr lang="en-US" altLang="zh-CN" b="1" i="0" dirty="0">
                  <a:effectLst/>
                  <a:latin typeface="YakuHanJPs"/>
                </a:endParaRPr>
              </a:p>
              <a:p>
                <a:r>
                  <a:rPr lang="ja-JP" altLang="en-US" dirty="0"/>
                  <a:t>二次形式の制約なし二値変数最適化問題</a:t>
                </a:r>
                <a:endParaRPr lang="en-US" altLang="ja-JP" dirty="0"/>
              </a:p>
              <a:p>
                <a:endParaRPr lang="en-US" altLang="ja-JP" dirty="0"/>
              </a:p>
              <a:p>
                <a:r>
                  <a:rPr lang="ja-JP" altLang="en-US" dirty="0"/>
                  <a:t>入力：</a:t>
                </a:r>
                <a:r>
                  <a:rPr lang="en-US" altLang="ja-JP" dirty="0"/>
                  <a:t>QUBO</a:t>
                </a:r>
                <a:r>
                  <a:rPr lang="ja-JP" altLang="en-US" dirty="0"/>
                  <a:t>行列</a:t>
                </a:r>
                <a:endParaRPr lang="en-US" altLang="ja-JP" dirty="0"/>
              </a:p>
              <a:p>
                <a:r>
                  <a:rPr lang="ja-JP" altLang="en-US" dirty="0"/>
                  <a:t>出力：変数</a:t>
                </a:r>
                <a14:m>
                  <m:oMath xmlns:m="http://schemas.openxmlformats.org/officeDocument/2006/math">
                    <m:r>
                      <a:rPr lang="en-US" altLang="ja-JP" b="0" i="1" smtClean="0">
                        <a:latin typeface="Cambria Math" panose="02040503050406030204" pitchFamily="18" charset="0"/>
                      </a:rPr>
                      <m:t>𝑥</m:t>
                    </m:r>
                  </m:oMath>
                </a14:m>
                <a:r>
                  <a:rPr lang="ja-JP" altLang="en-US" dirty="0"/>
                  <a:t>のベクトル</a:t>
                </a:r>
                <a:endParaRPr lang="en-US" altLang="ja-JP" dirty="0"/>
              </a:p>
              <a:p>
                <a:r>
                  <a:rPr lang="ja-JP" altLang="en-US" dirty="0"/>
                  <a:t>与えられた数式を最小値にするベクトル</a:t>
                </a:r>
                <a14:m>
                  <m:oMath xmlns:m="http://schemas.openxmlformats.org/officeDocument/2006/math">
                    <m:r>
                      <a:rPr lang="en-US" altLang="ja-JP" b="0" i="1" smtClean="0">
                        <a:latin typeface="Cambria Math" panose="02040503050406030204" pitchFamily="18" charset="0"/>
                      </a:rPr>
                      <m:t>𝑥</m:t>
                    </m:r>
                  </m:oMath>
                </a14:m>
                <a:r>
                  <a:rPr lang="ja-JP" altLang="en-US" dirty="0"/>
                  <a:t>を求める</a:t>
                </a:r>
                <a:endParaRPr lang="en-US" altLang="ja-JP" dirty="0"/>
              </a:p>
              <a:p>
                <a:endParaRPr lang="en-US" altLang="zh-CN" dirty="0"/>
              </a:p>
              <a:p>
                <a:r>
                  <a:rPr lang="en-US" altLang="ja-JP" dirty="0"/>
                  <a:t>QUBO</a:t>
                </a:r>
                <a:r>
                  <a:rPr lang="ja-JP" altLang="en-US" dirty="0"/>
                  <a:t>の一般的な数式：</a:t>
                </a:r>
                <a:endParaRPr lang="en-US" altLang="ja-JP"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&lt;</m:t>
                          </m:r>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𝑖𝑗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nary>
                    </m:oMath>
                  </m:oMathPara>
                </a14:m>
                <a:endParaRPr lang="en-US" altLang="zh-CN" dirty="0"/>
              </a:p>
              <a:p>
                <a:endParaRPr lang="en-US" altLang="zh-CN" dirty="0"/>
              </a:p>
              <a:p>
                <a:endParaRPr lang="en-US" altLang="zh-CN" dirty="0"/>
              </a:p>
              <a:p>
                <a:endParaRPr lang="en-US" altLang="ja-JP"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988223" cy="3973908"/>
              </a:xfrm>
              <a:prstGeom prst="rect">
                <a:avLst/>
              </a:prstGeom>
              <a:blipFill>
                <a:blip r:embed="rId3"/>
                <a:stretch>
                  <a:fillRect l="-488" t="-9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858388" y="1278845"/>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858388" y="1278845"/>
                <a:ext cx="5191871" cy="850810"/>
              </a:xfrm>
              <a:prstGeom prst="rect">
                <a:avLst/>
              </a:prstGeom>
              <a:blipFill>
                <a:blip r:embed="rId4"/>
                <a:stretch>
                  <a:fillRect t="-1418" b="-7801"/>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109572" y="3957481"/>
            <a:ext cx="3586238" cy="646331"/>
          </a:xfrm>
          <a:prstGeom prst="rect">
            <a:avLst/>
          </a:prstGeom>
          <a:noFill/>
        </p:spPr>
        <p:txBody>
          <a:bodyPr wrap="none" rtlCol="0">
            <a:spAutoFit/>
          </a:bodyPr>
          <a:lstStyle/>
          <a:p>
            <a:r>
              <a:rPr lang="ja-JP" altLang="en-US" dirty="0"/>
              <a:t>例えば：</a:t>
            </a:r>
            <a:endParaRPr lang="en-US" altLang="ja-JP" dirty="0"/>
          </a:p>
          <a:p>
            <a:r>
              <a:rPr lang="ja-JP" altLang="en-US" dirty="0"/>
              <a:t>バイナリ変数四つある</a:t>
            </a:r>
            <a:r>
              <a:rPr lang="en-US" altLang="ja-JP" dirty="0"/>
              <a:t>QUBO</a:t>
            </a:r>
            <a:r>
              <a:rPr lang="ja-JP" altLang="en-US" dirty="0"/>
              <a:t>問題</a:t>
            </a:r>
            <a:endParaRPr lang="zh-CN" altLang="en-US"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81444" y="4605890"/>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81444" y="4605890"/>
                <a:ext cx="6942382" cy="369332"/>
              </a:xfrm>
              <a:prstGeom prst="rect">
                <a:avLst/>
              </a:prstGeom>
              <a:blipFill>
                <a:blip r:embed="rId7"/>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517019" y="497831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618002" y="496816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81444" y="5337497"/>
                <a:ext cx="8138038" cy="1477328"/>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en-US" altLang="zh-CN" dirty="0"/>
              </a:p>
              <a:p>
                <a:endParaRPr lang="en-US" altLang="zh-CN" dirty="0"/>
              </a:p>
              <a:p>
                <a:pPr marL="285750" indent="-285750">
                  <a:buFont typeface="Arial" panose="020B0604020202020204" pitchFamily="34" charset="0"/>
                  <a:buChar char="•"/>
                </a:pPr>
                <a:r>
                  <a:rPr lang="ja-JP" altLang="en-US" b="1" dirty="0"/>
                  <a:t>量子アニーラ</a:t>
                </a:r>
                <a:r>
                  <a:rPr lang="ja-JP" altLang="en-US" dirty="0"/>
                  <a:t>で解決できる</a:t>
                </a:r>
                <a:endParaRPr lang="en-US" altLang="zh-CN"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81444" y="5337497"/>
                <a:ext cx="8138038" cy="1477328"/>
              </a:xfrm>
              <a:prstGeom prst="rect">
                <a:avLst/>
              </a:prstGeom>
              <a:blipFill>
                <a:blip r:embed="rId8"/>
                <a:stretch>
                  <a:fillRect l="-599" t="-2066" b="-61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45108-2C0E-B78A-0A48-64AE2747159C}"/>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CD8887F1-1799-8A40-DA24-CCD27A2080E6}"/>
              </a:ext>
            </a:extLst>
          </p:cNvPr>
          <p:cNvSpPr/>
          <p:nvPr/>
        </p:nvSpPr>
        <p:spPr>
          <a:xfrm>
            <a:off x="449029" y="787495"/>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AF1BE5D6-C1AD-0E83-C0E8-7D38EFA28BE5}"/>
              </a:ext>
            </a:extLst>
          </p:cNvPr>
          <p:cNvSpPr>
            <a:spLocks noGrp="1"/>
          </p:cNvSpPr>
          <p:nvPr>
            <p:ph type="title"/>
          </p:nvPr>
        </p:nvSpPr>
        <p:spPr>
          <a:xfrm>
            <a:off x="374888" y="173982"/>
            <a:ext cx="10532995" cy="598978"/>
          </a:xfrm>
        </p:spPr>
        <p:txBody>
          <a:bodyPr>
            <a:noAutofit/>
          </a:bodyPr>
          <a:lstStyle/>
          <a:p>
            <a:r>
              <a:rPr lang="ja-JP" altLang="en-US" sz="3200" b="1" dirty="0">
                <a:latin typeface="+mn-lt"/>
                <a:ea typeface="+mn-ea"/>
                <a:cs typeface="+mn-cs"/>
              </a:rPr>
              <a:t>量子アニーラのトポロジー</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7EC2314F-82E6-46A0-8AB8-ED797DC41458}"/>
                  </a:ext>
                </a:extLst>
              </p:cNvPr>
              <p:cNvSpPr txBox="1"/>
              <p:nvPr/>
            </p:nvSpPr>
            <p:spPr>
              <a:xfrm>
                <a:off x="444774" y="896361"/>
                <a:ext cx="7801303" cy="1754326"/>
              </a:xfrm>
              <a:prstGeom prst="rect">
                <a:avLst/>
              </a:prstGeom>
              <a:noFill/>
            </p:spPr>
            <p:txBody>
              <a:bodyPr wrap="none" rtlCol="0">
                <a:spAutoFit/>
              </a:bodyPr>
              <a:lstStyle/>
              <a:p>
                <a:r>
                  <a:rPr lang="ja-JP" altLang="en-US" dirty="0"/>
                  <a:t>現在の</a:t>
                </a:r>
                <a:r>
                  <a:rPr lang="en-US" altLang="ja-JP" dirty="0"/>
                  <a:t>D-</a:t>
                </a:r>
                <a:r>
                  <a:rPr lang="en-US" altLang="zh-CN" dirty="0"/>
                  <a:t>wave</a:t>
                </a:r>
                <a:r>
                  <a:rPr lang="ja-JP" altLang="en-US" dirty="0"/>
                  <a:t>社の量子アニーラには</a:t>
                </a:r>
                <a:r>
                  <a:rPr lang="ja-JP" altLang="en-US" b="1" dirty="0"/>
                  <a:t>三つ</a:t>
                </a:r>
                <a:r>
                  <a:rPr lang="ja-JP" altLang="en-US" dirty="0"/>
                  <a:t>のトポロジーがある</a:t>
                </a:r>
                <a:endParaRPr lang="en-US" altLang="ja-JP" dirty="0"/>
              </a:p>
              <a:p>
                <a:pPr marL="285750" indent="-285750">
                  <a:buFont typeface="Arial" panose="020B0604020202020204" pitchFamily="34" charset="0"/>
                  <a:buChar char="•"/>
                </a:pPr>
                <a:r>
                  <a:rPr lang="en-US" altLang="zh-CN" b="1" dirty="0"/>
                  <a:t>D-Wave 2000Q  </a:t>
                </a:r>
                <a:r>
                  <a:rPr lang="ja-JP" altLang="en-US" dirty="0"/>
                  <a:t>のトポロジー  ：</a:t>
                </a:r>
                <a:r>
                  <a:rPr lang="en-US" altLang="zh-CN" b="1" dirty="0"/>
                  <a:t>Chimera</a:t>
                </a:r>
                <a:r>
                  <a:rPr lang="en-US" altLang="zh-CN" dirty="0"/>
                  <a:t>     </a:t>
                </a:r>
                <a:r>
                  <a:rPr lang="zh-CN" altLang="en-US" dirty="0"/>
                  <a:t>（</a:t>
                </a:r>
                <a:r>
                  <a:rPr lang="ja-JP" altLang="en-US" dirty="0"/>
                  <a:t>総</a:t>
                </a:r>
                <a:r>
                  <a:rPr lang="en-US" altLang="ja-JP" b="1" dirty="0"/>
                  <a:t>2048</a:t>
                </a:r>
                <a:r>
                  <a:rPr lang="en-US" altLang="ja-JP" dirty="0"/>
                  <a:t>qbit , </a:t>
                </a:r>
                <a:r>
                  <a:rPr lang="zh-CN" altLang="en-US"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m:t>
                    </m:r>
                  </m:oMath>
                </a14:m>
                <a:r>
                  <a:rPr lang="zh-CN" altLang="en-US" dirty="0"/>
                  <a:t>）</a:t>
                </a:r>
                <a:endParaRPr lang="en-US" altLang="zh-CN" dirty="0"/>
              </a:p>
              <a:p>
                <a:pPr marL="285750" indent="-285750">
                  <a:buFont typeface="Arial" panose="020B0604020202020204" pitchFamily="34" charset="0"/>
                  <a:buChar char="•"/>
                </a:pPr>
                <a:r>
                  <a:rPr lang="en-US" altLang="zh-CN" b="1" dirty="0"/>
                  <a:t>Advantage </a:t>
                </a:r>
                <a:r>
                  <a:rPr lang="en-US" altLang="zh-CN" dirty="0"/>
                  <a:t>         </a:t>
                </a:r>
                <a:r>
                  <a:rPr lang="ja-JP" altLang="en-US" dirty="0"/>
                  <a:t>のトポロジー  ：</a:t>
                </a:r>
                <a:r>
                  <a:rPr lang="en-US" altLang="zh-CN" b="1" dirty="0"/>
                  <a:t>Pegasus</a:t>
                </a:r>
                <a:r>
                  <a:rPr lang="en-US" altLang="zh-CN" dirty="0"/>
                  <a:t>     </a:t>
                </a:r>
                <a:r>
                  <a:rPr lang="zh-CN" altLang="en-US" dirty="0"/>
                  <a:t>（</a:t>
                </a:r>
                <a:r>
                  <a:rPr lang="ja-JP" altLang="en-US" dirty="0"/>
                  <a:t>総</a:t>
                </a:r>
                <a:r>
                  <a:rPr lang="en-US" altLang="ja-JP" b="1" dirty="0"/>
                  <a:t>5640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=16 </m:t>
                    </m:r>
                  </m:oMath>
                </a14:m>
                <a:r>
                  <a:rPr lang="zh-CN" altLang="en-US" dirty="0"/>
                  <a:t>）</a:t>
                </a:r>
                <a:endParaRPr lang="en-US" altLang="zh-CN" dirty="0"/>
              </a:p>
              <a:p>
                <a:pPr marL="285750" indent="-285750">
                  <a:buFont typeface="Arial" panose="020B0604020202020204" pitchFamily="34" charset="0"/>
                  <a:buChar char="•"/>
                </a:pPr>
                <a:r>
                  <a:rPr lang="en-US" altLang="zh-CN" b="1" dirty="0"/>
                  <a:t>Next generation  </a:t>
                </a:r>
                <a:r>
                  <a:rPr lang="ja-JP" altLang="en-US" dirty="0"/>
                  <a:t>のトポロジー  ：</a:t>
                </a:r>
                <a:r>
                  <a:rPr lang="en-US" altLang="ja-JP" b="1" dirty="0"/>
                  <a:t>Zephyr</a:t>
                </a:r>
                <a:r>
                  <a:rPr lang="en-US" altLang="ja-JP" dirty="0"/>
                  <a:t>      </a:t>
                </a:r>
                <a:r>
                  <a:rPr lang="zh-CN" altLang="en-US" dirty="0"/>
                  <a:t>（</a:t>
                </a:r>
                <a:r>
                  <a:rPr lang="ja-JP" altLang="en-US" dirty="0"/>
                  <a:t>総</a:t>
                </a:r>
                <a:r>
                  <a:rPr lang="en-US" altLang="ja-JP" b="1" dirty="0"/>
                  <a:t>7440</a:t>
                </a:r>
                <a:r>
                  <a:rPr lang="en-US" altLang="zh-CN" dirty="0"/>
                  <a:t>qbit </a:t>
                </a:r>
                <a:r>
                  <a:rPr lang="en-US" altLang="zh-CN" b="0" dirty="0"/>
                  <a:t>,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=15 </m:t>
                    </m:r>
                  </m:oMath>
                </a14:m>
                <a:r>
                  <a:rPr lang="zh-CN" altLang="en-US" dirty="0"/>
                  <a:t>）</a:t>
                </a:r>
                <a:endParaRPr lang="en-US" altLang="zh-CN" dirty="0"/>
              </a:p>
              <a:p>
                <a:pPr marL="285750" indent="-285750">
                  <a:buFont typeface="Arial" panose="020B0604020202020204" pitchFamily="34" charset="0"/>
                  <a:buChar char="•"/>
                </a:pPr>
                <a:endParaRPr lang="en-US" altLang="zh-CN" dirty="0"/>
              </a:p>
              <a:p>
                <a:r>
                  <a:rPr lang="en-US" altLang="zh-CN" dirty="0"/>
                  <a:t>	</a:t>
                </a:r>
                <a:endParaRPr lang="zh-CN" altLang="en-US" dirty="0"/>
              </a:p>
            </p:txBody>
          </p:sp>
        </mc:Choice>
        <mc:Fallback>
          <p:sp>
            <p:nvSpPr>
              <p:cNvPr id="2" name="文本框 1">
                <a:extLst>
                  <a:ext uri="{FF2B5EF4-FFF2-40B4-BE49-F238E27FC236}">
                    <a16:creationId xmlns:a16="http://schemas.microsoft.com/office/drawing/2014/main" id="{7EC2314F-82E6-46A0-8AB8-ED797DC41458}"/>
                  </a:ext>
                </a:extLst>
              </p:cNvPr>
              <p:cNvSpPr txBox="1">
                <a:spLocks noRot="1" noChangeAspect="1" noMove="1" noResize="1" noEditPoints="1" noAdjustHandles="1" noChangeArrowheads="1" noChangeShapeType="1" noTextEdit="1"/>
              </p:cNvSpPr>
              <p:nvPr/>
            </p:nvSpPr>
            <p:spPr>
              <a:xfrm>
                <a:off x="444774" y="896361"/>
                <a:ext cx="7801303" cy="1754326"/>
              </a:xfrm>
              <a:prstGeom prst="rect">
                <a:avLst/>
              </a:prstGeom>
              <a:blipFill>
                <a:blip r:embed="rId2"/>
                <a:stretch>
                  <a:fillRect l="-703" t="-1736"/>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C4F8A26F-D586-5679-2A81-91CCC1B00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90" y="2158473"/>
            <a:ext cx="3508549" cy="2947180"/>
          </a:xfrm>
          <a:prstGeom prst="rect">
            <a:avLst/>
          </a:prstGeom>
          <a:ln>
            <a:solidFill>
              <a:schemeClr val="tx1"/>
            </a:solidFill>
          </a:ln>
        </p:spPr>
      </p:pic>
      <p:sp>
        <p:nvSpPr>
          <p:cNvPr id="9" name="文本框 8">
            <a:extLst>
              <a:ext uri="{FF2B5EF4-FFF2-40B4-BE49-F238E27FC236}">
                <a16:creationId xmlns:a16="http://schemas.microsoft.com/office/drawing/2014/main" id="{C350772F-B262-2097-E6F7-35CE9E733567}"/>
              </a:ext>
            </a:extLst>
          </p:cNvPr>
          <p:cNvSpPr txBox="1"/>
          <p:nvPr/>
        </p:nvSpPr>
        <p:spPr>
          <a:xfrm>
            <a:off x="1425636" y="2158472"/>
            <a:ext cx="986655" cy="307777"/>
          </a:xfrm>
          <a:prstGeom prst="rect">
            <a:avLst/>
          </a:prstGeom>
          <a:noFill/>
        </p:spPr>
        <p:txBody>
          <a:bodyPr wrap="square">
            <a:spAutoFit/>
          </a:bodyPr>
          <a:lstStyle/>
          <a:p>
            <a:r>
              <a:rPr lang="en-US" altLang="zh-CN" sz="1400" b="1" dirty="0"/>
              <a:t>Chimera</a:t>
            </a:r>
            <a:endParaRPr lang="zh-CN" altLang="en-US" sz="1400" b="1" dirty="0"/>
          </a:p>
        </p:txBody>
      </p:sp>
      <p:pic>
        <p:nvPicPr>
          <p:cNvPr id="11" name="图片 10">
            <a:extLst>
              <a:ext uri="{FF2B5EF4-FFF2-40B4-BE49-F238E27FC236}">
                <a16:creationId xmlns:a16="http://schemas.microsoft.com/office/drawing/2014/main" id="{F65D4BF1-A658-AC06-94D9-FDE9B4DA5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2102" y="2180843"/>
            <a:ext cx="3508550" cy="2985400"/>
          </a:xfrm>
          <a:prstGeom prst="rect">
            <a:avLst/>
          </a:prstGeom>
          <a:ln>
            <a:solidFill>
              <a:schemeClr val="tx1"/>
            </a:solidFill>
          </a:ln>
        </p:spPr>
      </p:pic>
      <p:sp>
        <p:nvSpPr>
          <p:cNvPr id="13" name="文本框 12">
            <a:extLst>
              <a:ext uri="{FF2B5EF4-FFF2-40B4-BE49-F238E27FC236}">
                <a16:creationId xmlns:a16="http://schemas.microsoft.com/office/drawing/2014/main" id="{F7734532-781C-A7BD-808D-ABB82E48C259}"/>
              </a:ext>
            </a:extLst>
          </p:cNvPr>
          <p:cNvSpPr txBox="1"/>
          <p:nvPr/>
        </p:nvSpPr>
        <p:spPr>
          <a:xfrm>
            <a:off x="5423049" y="2158473"/>
            <a:ext cx="986655" cy="307777"/>
          </a:xfrm>
          <a:prstGeom prst="rect">
            <a:avLst/>
          </a:prstGeom>
          <a:noFill/>
        </p:spPr>
        <p:txBody>
          <a:bodyPr wrap="square">
            <a:spAutoFit/>
          </a:bodyPr>
          <a:lstStyle/>
          <a:p>
            <a:r>
              <a:rPr lang="en-US" altLang="zh-CN" sz="1400" b="1" dirty="0"/>
              <a:t>Pegasus</a:t>
            </a:r>
            <a:endParaRPr lang="zh-CN" altLang="en-US" sz="1400" b="1" dirty="0"/>
          </a:p>
        </p:txBody>
      </p:sp>
      <p:pic>
        <p:nvPicPr>
          <p:cNvPr id="15" name="图片 14">
            <a:extLst>
              <a:ext uri="{FF2B5EF4-FFF2-40B4-BE49-F238E27FC236}">
                <a16:creationId xmlns:a16="http://schemas.microsoft.com/office/drawing/2014/main" id="{608FA963-2AB3-6F22-E989-586E916121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9515" y="2208966"/>
            <a:ext cx="3314118" cy="3005094"/>
          </a:xfrm>
          <a:prstGeom prst="rect">
            <a:avLst/>
          </a:prstGeom>
          <a:ln>
            <a:solidFill>
              <a:schemeClr val="tx1"/>
            </a:solidFill>
          </a:ln>
        </p:spPr>
      </p:pic>
      <p:sp>
        <p:nvSpPr>
          <p:cNvPr id="17" name="文本框 16">
            <a:extLst>
              <a:ext uri="{FF2B5EF4-FFF2-40B4-BE49-F238E27FC236}">
                <a16:creationId xmlns:a16="http://schemas.microsoft.com/office/drawing/2014/main" id="{8BBFCC79-25D1-6782-0577-445E09C6D4A0}"/>
              </a:ext>
            </a:extLst>
          </p:cNvPr>
          <p:cNvSpPr txBox="1"/>
          <p:nvPr/>
        </p:nvSpPr>
        <p:spPr>
          <a:xfrm>
            <a:off x="9436875" y="2213601"/>
            <a:ext cx="986655" cy="307777"/>
          </a:xfrm>
          <a:prstGeom prst="rect">
            <a:avLst/>
          </a:prstGeom>
          <a:noFill/>
        </p:spPr>
        <p:txBody>
          <a:bodyPr wrap="square">
            <a:spAutoFit/>
          </a:bodyPr>
          <a:lstStyle/>
          <a:p>
            <a:r>
              <a:rPr lang="en-US" altLang="ja-JP" sz="1400" b="1" dirty="0"/>
              <a:t>Zephyr</a:t>
            </a:r>
            <a:endParaRPr lang="zh-CN" altLang="en-US" sz="1400" b="1" dirty="0"/>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extLst>
                  <p:ext uri="{D42A27DB-BD31-4B8C-83A1-F6EECF244321}">
                    <p14:modId xmlns:p14="http://schemas.microsoft.com/office/powerpoint/2010/main" val="894573590"/>
                  </p:ext>
                </p:extLst>
              </p:nvPr>
            </p:nvGraphicFramePr>
            <p:xfrm>
              <a:off x="1783790" y="5335453"/>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pPr algn="ctr"/>
                          <a:r>
                            <a:rPr lang="en-US" altLang="ja-JP" sz="1600" dirty="0"/>
                            <a:t>Chimera</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ja-JP" sz="1600" dirty="0"/>
                            <a:t>Pegasus</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=16</m:t>
                              </m:r>
                            </m:oMath>
                          </a14:m>
                          <a:r>
                            <a:rPr lang="zh-CN" altLang="en-US" sz="1600" dirty="0"/>
                            <a:t>）</a:t>
                          </a:r>
                        </a:p>
                      </a:txBody>
                      <a:tcPr anchor="ctr"/>
                    </a:tc>
                    <a:tc>
                      <a:txBody>
                        <a:bodyPr/>
                        <a:lstStyle/>
                        <a:p>
                          <a:pPr algn="ctr"/>
                          <a:r>
                            <a:rPr lang="en-US" altLang="zh-CN" sz="1600" dirty="0"/>
                            <a:t>Zephyr</a:t>
                          </a:r>
                          <a:r>
                            <a:rPr lang="zh-CN" altLang="en-US" sz="1600" dirty="0"/>
                            <a:t>（</a:t>
                          </a:r>
                          <a14:m>
                            <m:oMath xmlns:m="http://schemas.openxmlformats.org/officeDocument/2006/math">
                              <m:r>
                                <a:rPr lang="en-US" altLang="zh-CN" sz="1600" b="0" i="1" dirty="0" smtClean="0">
                                  <a:latin typeface="Cambria Math" panose="02040503050406030204" pitchFamily="18" charset="0"/>
                                </a:rPr>
                                <m:t>𝑚</m:t>
                              </m:r>
                              <m:r>
                                <a:rPr lang="en-US" altLang="zh-CN" sz="1600" b="0" i="1" dirty="0" smtClean="0">
                                  <a:latin typeface="Cambria Math" panose="02040503050406030204" pitchFamily="18" charset="0"/>
                                </a:rPr>
                                <m:t>=15</m:t>
                              </m:r>
                            </m:oMath>
                          </a14:m>
                          <a:r>
                            <a:rPr lang="zh-CN" altLang="en-US" sz="1600" dirty="0"/>
                            <a:t>）</a:t>
                          </a:r>
                        </a:p>
                      </a:txBody>
                      <a:tcPr anchor="ctr"/>
                    </a:tc>
                    <a:extLst>
                      <a:ext uri="{0D108BD9-81ED-4DB2-BD59-A6C34878D82A}">
                        <a16:rowId xmlns:a16="http://schemas.microsoft.com/office/drawing/2014/main" val="3368320107"/>
                      </a:ext>
                    </a:extLst>
                  </a:tr>
                  <a:tr h="37084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m:t>
                              </m:r>
                              <m:sSup>
                                <m:sSupPr>
                                  <m:ctrlPr>
                                    <a:rPr lang="en-US" altLang="ja-JP" sz="1600" b="0" i="1" smtClean="0">
                                      <a:latin typeface="Cambria Math" panose="02040503050406030204" pitchFamily="18" charset="0"/>
                                    </a:rPr>
                                  </m:ctrlPr>
                                </m:sSupPr>
                                <m:e>
                                  <m:r>
                                    <a:rPr lang="en-US" altLang="ja-JP" sz="1600" b="0" i="1" smtClean="0">
                                      <a:latin typeface="Cambria Math" panose="02040503050406030204" pitchFamily="18" charset="0"/>
                                    </a:rPr>
                                    <m:t>𝑚</m:t>
                                  </m:r>
                                </m:e>
                                <m:sup>
                                  <m:r>
                                    <a:rPr lang="en-US" altLang="ja-JP" sz="1600" b="0" i="1" smtClean="0">
                                      <a:latin typeface="Cambria Math" panose="02040503050406030204" pitchFamily="18" charset="0"/>
                                    </a:rPr>
                                    <m:t>2</m:t>
                                  </m:r>
                                </m:sup>
                              </m:sSup>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ja-JP" sz="1600" b="0" i="1" smtClean="0">
                                  <a:latin typeface="Cambria Math" panose="02040503050406030204" pitchFamily="18" charset="0"/>
                                </a:rPr>
                                <m:t>8(3</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r>
                                <a:rPr lang="en-US" altLang="ja-JP" sz="1600" b="0" i="1" smtClean="0">
                                  <a:latin typeface="Cambria Math" panose="02040503050406030204" pitchFamily="18" charset="0"/>
                                </a:rPr>
                                <m:t>𝑚</m:t>
                              </m:r>
                              <m:r>
                                <a:rPr lang="en-US" altLang="ja-JP" sz="1600" b="0" i="1" smtClean="0">
                                  <a:latin typeface="Cambria Math" panose="02040503050406030204" pitchFamily="18" charset="0"/>
                                </a:rPr>
                                <m:t>−1)</m:t>
                              </m:r>
                            </m:oMath>
                          </a14:m>
                          <a:r>
                            <a:rPr lang="en-US" altLang="zh-CN" sz="1600" dirty="0"/>
                            <a:t> </a:t>
                          </a:r>
                          <a:endParaRPr lang="zh-CN" altLang="en-US" sz="1600" dirty="0"/>
                        </a:p>
                      </a:txBody>
                      <a:tcPr anchor="ctr"/>
                    </a:tc>
                    <a:tc>
                      <a:txBody>
                        <a:bodyPr/>
                        <a:lstStyle/>
                        <a:p>
                          <a:pPr algn="ctr"/>
                          <a14:m>
                            <m:oMath xmlns:m="http://schemas.openxmlformats.org/officeDocument/2006/math">
                              <m:r>
                                <a:rPr lang="en-US" altLang="zh-CN" sz="1600" b="0" i="1" smtClean="0">
                                  <a:latin typeface="Cambria Math" panose="02040503050406030204" pitchFamily="18" charset="0"/>
                                </a:rPr>
                                <m:t>32</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𝑚</m:t>
                                  </m:r>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+16</m:t>
                              </m:r>
                              <m:r>
                                <a:rPr lang="en-US" altLang="zh-CN" sz="1600" b="0" i="1" smtClean="0">
                                  <a:latin typeface="Cambria Math" panose="02040503050406030204" pitchFamily="18" charset="0"/>
                                </a:rPr>
                                <m:t>𝑚</m:t>
                              </m:r>
                            </m:oMath>
                          </a14:m>
                          <a:r>
                            <a:rPr lang="zh-CN" altLang="en-US" sz="1600" dirty="0"/>
                            <a:t> </a:t>
                          </a:r>
                        </a:p>
                      </a:txBody>
                      <a:tcPr anchor="ctr"/>
                    </a:tc>
                    <a:extLst>
                      <a:ext uri="{0D108BD9-81ED-4DB2-BD59-A6C34878D82A}">
                        <a16:rowId xmlns:a16="http://schemas.microsoft.com/office/drawing/2014/main" val="3278943062"/>
                      </a:ext>
                    </a:extLst>
                  </a:tr>
                </a:tbl>
              </a:graphicData>
            </a:graphic>
          </p:graphicFrame>
        </mc:Choice>
        <mc:Fallback xmlns="">
          <p:graphicFrame>
            <p:nvGraphicFramePr>
              <p:cNvPr id="3" name="表格 2">
                <a:extLst>
                  <a:ext uri="{FF2B5EF4-FFF2-40B4-BE49-F238E27FC236}">
                    <a16:creationId xmlns:a16="http://schemas.microsoft.com/office/drawing/2014/main" id="{6FB537FC-0EE2-1B73-4641-DF20C4607603}"/>
                  </a:ext>
                </a:extLst>
              </p:cNvPr>
              <p:cNvGraphicFramePr>
                <a:graphicFrameLocks noGrp="1"/>
              </p:cNvGraphicFramePr>
              <p:nvPr>
                <p:extLst>
                  <p:ext uri="{D42A27DB-BD31-4B8C-83A1-F6EECF244321}">
                    <p14:modId xmlns:p14="http://schemas.microsoft.com/office/powerpoint/2010/main" val="894573590"/>
                  </p:ext>
                </p:extLst>
              </p:nvPr>
            </p:nvGraphicFramePr>
            <p:xfrm>
              <a:off x="1783790" y="5335453"/>
              <a:ext cx="8624420" cy="949960"/>
            </p:xfrm>
            <a:graphic>
              <a:graphicData uri="http://schemas.openxmlformats.org/drawingml/2006/table">
                <a:tbl>
                  <a:tblPr firstRow="1" bandRow="1">
                    <a:tableStyleId>{5C22544A-7EE6-4342-B048-85BDC9FD1C3A}</a:tableStyleId>
                  </a:tblPr>
                  <a:tblGrid>
                    <a:gridCol w="2156105">
                      <a:extLst>
                        <a:ext uri="{9D8B030D-6E8A-4147-A177-3AD203B41FA5}">
                          <a16:colId xmlns:a16="http://schemas.microsoft.com/office/drawing/2014/main" val="1287656801"/>
                        </a:ext>
                      </a:extLst>
                    </a:gridCol>
                    <a:gridCol w="2156105">
                      <a:extLst>
                        <a:ext uri="{9D8B030D-6E8A-4147-A177-3AD203B41FA5}">
                          <a16:colId xmlns:a16="http://schemas.microsoft.com/office/drawing/2014/main" val="1963902682"/>
                        </a:ext>
                      </a:extLst>
                    </a:gridCol>
                    <a:gridCol w="2156105">
                      <a:extLst>
                        <a:ext uri="{9D8B030D-6E8A-4147-A177-3AD203B41FA5}">
                          <a16:colId xmlns:a16="http://schemas.microsoft.com/office/drawing/2014/main" val="2406704387"/>
                        </a:ext>
                      </a:extLst>
                    </a:gridCol>
                    <a:gridCol w="2156105">
                      <a:extLst>
                        <a:ext uri="{9D8B030D-6E8A-4147-A177-3AD203B41FA5}">
                          <a16:colId xmlns:a16="http://schemas.microsoft.com/office/drawing/2014/main" val="3754072587"/>
                        </a:ext>
                      </a:extLst>
                    </a:gridCol>
                  </a:tblGrid>
                  <a:tr h="370840">
                    <a:tc>
                      <a:txBody>
                        <a:bodyPr/>
                        <a:lstStyle/>
                        <a:p>
                          <a:pPr algn="ctr"/>
                          <a:endParaRPr lang="zh-CN" altLang="en-US" sz="1600" dirty="0"/>
                        </a:p>
                      </a:txBody>
                      <a:tcPr anchor="ctr"/>
                    </a:tc>
                    <a:tc>
                      <a:txBody>
                        <a:bodyPr/>
                        <a:lstStyle/>
                        <a:p>
                          <a:endParaRPr lang="zh-CN"/>
                        </a:p>
                      </a:txBody>
                      <a:tcPr anchor="ctr">
                        <a:blipFill>
                          <a:blip r:embed="rId6"/>
                          <a:stretch>
                            <a:fillRect l="-100282" t="-1639" r="-201130" b="-177049"/>
                          </a:stretch>
                        </a:blipFill>
                      </a:tcPr>
                    </a:tc>
                    <a:tc>
                      <a:txBody>
                        <a:bodyPr/>
                        <a:lstStyle/>
                        <a:p>
                          <a:endParaRPr lang="zh-CN"/>
                        </a:p>
                      </a:txBody>
                      <a:tcPr anchor="ctr">
                        <a:blipFill>
                          <a:blip r:embed="rId6"/>
                          <a:stretch>
                            <a:fillRect l="-200282" t="-1639" r="-101130" b="-177049"/>
                          </a:stretch>
                        </a:blipFill>
                      </a:tcPr>
                    </a:tc>
                    <a:tc>
                      <a:txBody>
                        <a:bodyPr/>
                        <a:lstStyle/>
                        <a:p>
                          <a:endParaRPr lang="zh-CN"/>
                        </a:p>
                      </a:txBody>
                      <a:tcPr anchor="ctr">
                        <a:blipFill>
                          <a:blip r:embed="rId6"/>
                          <a:stretch>
                            <a:fillRect l="-300282" t="-1639" r="-1130" b="-177049"/>
                          </a:stretch>
                        </a:blipFill>
                      </a:tcPr>
                    </a:tc>
                    <a:extLst>
                      <a:ext uri="{0D108BD9-81ED-4DB2-BD59-A6C34878D82A}">
                        <a16:rowId xmlns:a16="http://schemas.microsoft.com/office/drawing/2014/main" val="3368320107"/>
                      </a:ext>
                    </a:extLst>
                  </a:tr>
                  <a:tr h="579120">
                    <a:tc>
                      <a:txBody>
                        <a:bodyPr/>
                        <a:lstStyle/>
                        <a:p>
                          <a:pPr algn="ctr"/>
                          <a:r>
                            <a:rPr lang="ja-JP" altLang="en-US" sz="1600" b="1" dirty="0"/>
                            <a:t>利用できる量子</a:t>
                          </a:r>
                          <a:endParaRPr lang="en-US" altLang="ja-JP" sz="1600" b="1" dirty="0"/>
                        </a:p>
                        <a:p>
                          <a:pPr algn="ctr"/>
                          <a:r>
                            <a:rPr lang="ja-JP" altLang="en-US" sz="1600" b="1" dirty="0"/>
                            <a:t>ビット数</a:t>
                          </a:r>
                          <a:endParaRPr lang="zh-CN" altLang="en-US" sz="1600" b="1" dirty="0"/>
                        </a:p>
                      </a:txBody>
                      <a:tcPr anchor="ctr"/>
                    </a:tc>
                    <a:tc>
                      <a:txBody>
                        <a:bodyPr/>
                        <a:lstStyle/>
                        <a:p>
                          <a:endParaRPr lang="zh-CN"/>
                        </a:p>
                      </a:txBody>
                      <a:tcPr anchor="ctr">
                        <a:blipFill>
                          <a:blip r:embed="rId6"/>
                          <a:stretch>
                            <a:fillRect l="-100282" t="-64583" r="-201130" b="-12500"/>
                          </a:stretch>
                        </a:blipFill>
                      </a:tcPr>
                    </a:tc>
                    <a:tc>
                      <a:txBody>
                        <a:bodyPr/>
                        <a:lstStyle/>
                        <a:p>
                          <a:endParaRPr lang="zh-CN"/>
                        </a:p>
                      </a:txBody>
                      <a:tcPr anchor="ctr">
                        <a:blipFill>
                          <a:blip r:embed="rId6"/>
                          <a:stretch>
                            <a:fillRect l="-200282" t="-64583" r="-101130" b="-12500"/>
                          </a:stretch>
                        </a:blipFill>
                      </a:tcPr>
                    </a:tc>
                    <a:tc>
                      <a:txBody>
                        <a:bodyPr/>
                        <a:lstStyle/>
                        <a:p>
                          <a:endParaRPr lang="zh-CN"/>
                        </a:p>
                      </a:txBody>
                      <a:tcPr anchor="ctr">
                        <a:blipFill>
                          <a:blip r:embed="rId6"/>
                          <a:stretch>
                            <a:fillRect l="-300282" t="-64583" r="-1130" b="-12500"/>
                          </a:stretch>
                        </a:blipFill>
                      </a:tcPr>
                    </a:tc>
                    <a:extLst>
                      <a:ext uri="{0D108BD9-81ED-4DB2-BD59-A6C34878D82A}">
                        <a16:rowId xmlns:a16="http://schemas.microsoft.com/office/drawing/2014/main" val="3278943062"/>
                      </a:ext>
                    </a:extLst>
                  </a:tr>
                </a:tbl>
              </a:graphicData>
            </a:graphic>
          </p:graphicFrame>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374F5E9-19B1-551C-03F0-F7A5636184F0}"/>
                  </a:ext>
                </a:extLst>
              </p:cNvPr>
              <p:cNvSpPr txBox="1"/>
              <p:nvPr/>
            </p:nvSpPr>
            <p:spPr>
              <a:xfrm>
                <a:off x="3788891" y="6445905"/>
                <a:ext cx="6094970" cy="369332"/>
              </a:xfrm>
              <a:prstGeom prst="rect">
                <a:avLst/>
              </a:prstGeom>
              <a:noFill/>
            </p:spPr>
            <p:txBody>
              <a:bodyPr wrap="square">
                <a:spAutoFit/>
              </a:bodyPr>
              <a:lstStyle/>
              <a:p>
                <a14:m>
                  <m:oMath xmlns:m="http://schemas.openxmlformats.org/officeDocument/2006/math">
                    <m:r>
                      <a:rPr lang="en-US" altLang="ja-JP" b="0" i="1" smtClean="0">
                        <a:latin typeface="Cambria Math" panose="02040503050406030204" pitchFamily="18" charset="0"/>
                      </a:rPr>
                      <m:t>𝑚</m:t>
                    </m:r>
                  </m:oMath>
                </a14:m>
                <a:r>
                  <a:rPr lang="ja-JP" altLang="en-US" dirty="0"/>
                  <a:t>を増加することでトポロジーを</a:t>
                </a:r>
                <a:r>
                  <a:rPr lang="ja-JP" altLang="en-US" b="1" dirty="0"/>
                  <a:t>拡大できる</a:t>
                </a:r>
                <a:endParaRPr lang="zh-CN" altLang="en-US" b="1" dirty="0"/>
              </a:p>
            </p:txBody>
          </p:sp>
        </mc:Choice>
        <mc:Fallback xmlns="">
          <p:sp>
            <p:nvSpPr>
              <p:cNvPr id="14" name="文本框 13">
                <a:extLst>
                  <a:ext uri="{FF2B5EF4-FFF2-40B4-BE49-F238E27FC236}">
                    <a16:creationId xmlns:a16="http://schemas.microsoft.com/office/drawing/2014/main" id="{C374F5E9-19B1-551C-03F0-F7A5636184F0}"/>
                  </a:ext>
                </a:extLst>
              </p:cNvPr>
              <p:cNvSpPr txBox="1">
                <a:spLocks noRot="1" noChangeAspect="1" noMove="1" noResize="1" noEditPoints="1" noAdjustHandles="1" noChangeArrowheads="1" noChangeShapeType="1" noTextEdit="1"/>
              </p:cNvSpPr>
              <p:nvPr/>
            </p:nvSpPr>
            <p:spPr>
              <a:xfrm>
                <a:off x="3788891" y="6445905"/>
                <a:ext cx="6094970" cy="369332"/>
              </a:xfrm>
              <a:prstGeom prst="rect">
                <a:avLst/>
              </a:prstGeom>
              <a:blipFill>
                <a:blip r:embed="rId7"/>
                <a:stretch>
                  <a:fillRect t="-8197" b="-26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5174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ED71D-7BF2-F470-6C6A-784D8A6824B5}"/>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70F11D67-9A43-65BA-79B8-528745A41175}"/>
              </a:ext>
            </a:extLst>
          </p:cNvPr>
          <p:cNvSpPr/>
          <p:nvPr/>
        </p:nvSpPr>
        <p:spPr>
          <a:xfrm>
            <a:off x="458266" y="963363"/>
            <a:ext cx="10532994" cy="5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タイトル 1">
            <a:extLst>
              <a:ext uri="{FF2B5EF4-FFF2-40B4-BE49-F238E27FC236}">
                <a16:creationId xmlns:a16="http://schemas.microsoft.com/office/drawing/2014/main" id="{97A1529A-A86D-FB4A-EBFA-DAEE01076668}"/>
              </a:ext>
            </a:extLst>
          </p:cNvPr>
          <p:cNvSpPr>
            <a:spLocks noGrp="1"/>
          </p:cNvSpPr>
          <p:nvPr>
            <p:ph type="title"/>
          </p:nvPr>
        </p:nvSpPr>
        <p:spPr>
          <a:xfrm>
            <a:off x="384125" y="349850"/>
            <a:ext cx="10532995" cy="598978"/>
          </a:xfrm>
        </p:spPr>
        <p:txBody>
          <a:bodyPr>
            <a:noAutofit/>
          </a:bodyPr>
          <a:lstStyle/>
          <a:p>
            <a:r>
              <a:rPr lang="ja-JP" altLang="en-US" sz="3200" b="1" dirty="0">
                <a:latin typeface="+mn-lt"/>
                <a:ea typeface="+mn-ea"/>
                <a:cs typeface="+mn-cs"/>
              </a:rPr>
              <a:t>マイナー埋め込み</a:t>
            </a:r>
          </a:p>
        </p:txBody>
      </p:sp>
      <p:sp>
        <p:nvSpPr>
          <p:cNvPr id="16" name="文本框 15">
            <a:extLst>
              <a:ext uri="{FF2B5EF4-FFF2-40B4-BE49-F238E27FC236}">
                <a16:creationId xmlns:a16="http://schemas.microsoft.com/office/drawing/2014/main" id="{F0494411-558A-7C66-E495-160E5A52F662}"/>
              </a:ext>
            </a:extLst>
          </p:cNvPr>
          <p:cNvSpPr txBox="1"/>
          <p:nvPr/>
        </p:nvSpPr>
        <p:spPr>
          <a:xfrm>
            <a:off x="458266" y="1187894"/>
            <a:ext cx="7074373" cy="400110"/>
          </a:xfrm>
          <a:prstGeom prst="rect">
            <a:avLst/>
          </a:prstGeom>
          <a:noFill/>
        </p:spPr>
        <p:txBody>
          <a:bodyPr wrap="none" rtlCol="0">
            <a:spAutoFit/>
          </a:bodyPr>
          <a:lstStyle/>
          <a:p>
            <a:pPr marL="285750" indent="-285750">
              <a:buFont typeface="Wingdings" panose="05000000000000000000" pitchFamily="2" charset="2"/>
              <a:buChar char="Ø"/>
            </a:pPr>
            <a:r>
              <a:rPr lang="en-US" altLang="ja-JP" sz="2000" b="1" dirty="0"/>
              <a:t>Guest</a:t>
            </a:r>
            <a:r>
              <a:rPr lang="ja-JP" altLang="en-US" sz="2000" b="1" dirty="0"/>
              <a:t>グラフ</a:t>
            </a:r>
            <a:r>
              <a:rPr lang="ja-JP" altLang="en-US" sz="2000" dirty="0"/>
              <a:t>は部分グラフとして</a:t>
            </a:r>
            <a:r>
              <a:rPr lang="en-US" altLang="ja-JP" sz="2000" b="1" dirty="0"/>
              <a:t>Host</a:t>
            </a:r>
            <a:r>
              <a:rPr lang="ja-JP" altLang="en-US" sz="2000" b="1" dirty="0"/>
              <a:t>グラフ</a:t>
            </a:r>
            <a:r>
              <a:rPr lang="ja-JP" altLang="en-US" sz="2000" dirty="0"/>
              <a:t>に存在するか</a:t>
            </a:r>
            <a:endParaRPr lang="en-US" altLang="ja-JP" sz="2000"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672E4BC-1181-7ECF-D7ED-401C6479C9A7}"/>
                  </a:ext>
                </a:extLst>
              </p:cNvPr>
              <p:cNvSpPr txBox="1"/>
              <p:nvPr/>
            </p:nvSpPr>
            <p:spPr>
              <a:xfrm>
                <a:off x="384124" y="1721814"/>
                <a:ext cx="877841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𝐸</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m:t>
                              </m:r>
                            </m:sub>
                          </m:sSub>
                        </m:e>
                      </m:d>
                      <m:r>
                        <a:rPr lang="en-US" altLang="zh-CN" sz="2000" b="0" i="1" smtClean="0">
                          <a:latin typeface="Cambria Math" panose="02040503050406030204" pitchFamily="18" charset="0"/>
                        </a:rPr>
                        <m:t>=</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1</m:t>
                          </m:r>
                        </m:sub>
                      </m:sSub>
                      <m:r>
                        <a:rPr lang="en-US" altLang="zh-CN" sz="2000" b="0" i="1" smtClean="0">
                          <a:solidFill>
                            <a:srgbClr val="FF0000"/>
                          </a:solidFill>
                          <a:latin typeface="Cambria Math" panose="02040503050406030204" pitchFamily="18" charset="0"/>
                        </a:rPr>
                        <m:t>+2</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2</m:t>
                          </m:r>
                        </m:sub>
                      </m:sSub>
                      <m:r>
                        <a:rPr lang="en-US" altLang="zh-CN" sz="2000" b="0" i="1" smtClean="0">
                          <a:solidFill>
                            <a:srgbClr val="FF0000"/>
                          </a:solidFill>
                          <a:latin typeface="Cambria Math" panose="02040503050406030204" pitchFamily="18" charset="0"/>
                        </a:rPr>
                        <m:t>−3</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4</m:t>
                          </m:r>
                        </m:sub>
                      </m:sSub>
                      <m:r>
                        <a:rPr lang="en-US" altLang="zh-CN" sz="2000" b="0" i="1" smtClean="0">
                          <a:solidFill>
                            <a:srgbClr val="0070C0"/>
                          </a:solidFill>
                          <a:latin typeface="Cambria Math" panose="02040503050406030204" pitchFamily="18" charset="0"/>
                        </a:rPr>
                        <m:t>+5</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r>
                        <a:rPr lang="en-US" altLang="zh-CN" sz="2000" b="0" i="1" smtClean="0">
                          <a:solidFill>
                            <a:srgbClr val="0070C0"/>
                          </a:solidFill>
                          <a:latin typeface="Cambria Math" panose="02040503050406030204" pitchFamily="18" charset="0"/>
                        </a:rPr>
                        <m:t>−2</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1</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3</m:t>
                          </m:r>
                        </m:sub>
                      </m:sSub>
                      <m:r>
                        <a:rPr lang="en-US" altLang="zh-CN" sz="2000" b="0" i="1" smtClean="0">
                          <a:solidFill>
                            <a:srgbClr val="0070C0"/>
                          </a:solidFill>
                          <a:latin typeface="Cambria Math" panose="02040503050406030204" pitchFamily="18" charset="0"/>
                        </a:rPr>
                        <m:t>−4</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2</m:t>
                          </m:r>
                        </m:sub>
                      </m:sSub>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𝑥</m:t>
                          </m:r>
                        </m:e>
                        <m:sub>
                          <m:r>
                            <a:rPr lang="en-US" altLang="zh-CN" sz="2000" b="0" i="1" smtClean="0">
                              <a:solidFill>
                                <a:srgbClr val="0070C0"/>
                              </a:solidFill>
                              <a:latin typeface="Cambria Math" panose="02040503050406030204" pitchFamily="18" charset="0"/>
                            </a:rPr>
                            <m:t>4</m:t>
                          </m:r>
                        </m:sub>
                      </m:sSub>
                    </m:oMath>
                  </m:oMathPara>
                </a14:m>
                <a:endParaRPr lang="zh-CN" altLang="en-US" sz="2000" dirty="0"/>
              </a:p>
            </p:txBody>
          </p:sp>
        </mc:Choice>
        <mc:Fallback xmlns="">
          <p:sp>
            <p:nvSpPr>
              <p:cNvPr id="2" name="文本框 1">
                <a:extLst>
                  <a:ext uri="{FF2B5EF4-FFF2-40B4-BE49-F238E27FC236}">
                    <a16:creationId xmlns:a16="http://schemas.microsoft.com/office/drawing/2014/main" id="{B672E4BC-1181-7ECF-D7ED-401C6479C9A7}"/>
                  </a:ext>
                </a:extLst>
              </p:cNvPr>
              <p:cNvSpPr txBox="1">
                <a:spLocks noRot="1" noChangeAspect="1" noMove="1" noResize="1" noEditPoints="1" noAdjustHandles="1" noChangeArrowheads="1" noChangeShapeType="1" noTextEdit="1"/>
              </p:cNvSpPr>
              <p:nvPr/>
            </p:nvSpPr>
            <p:spPr>
              <a:xfrm>
                <a:off x="384124" y="1721814"/>
                <a:ext cx="8778417" cy="400110"/>
              </a:xfrm>
              <a:prstGeom prst="rect">
                <a:avLst/>
              </a:prstGeom>
              <a:blipFill>
                <a:blip r:embed="rId2"/>
                <a:stretch>
                  <a:fillRect/>
                </a:stretch>
              </a:blipFill>
            </p:spPr>
            <p:txBody>
              <a:bodyPr/>
              <a:lstStyle/>
              <a:p>
                <a:r>
                  <a:rPr lang="zh-CN" altLang="en-US">
                    <a:noFill/>
                  </a:rPr>
                  <a:t> </a:t>
                </a:r>
              </a:p>
            </p:txBody>
          </p:sp>
        </mc:Fallback>
      </mc:AlternateContent>
      <p:sp>
        <p:nvSpPr>
          <p:cNvPr id="56" name="箭头: 右 55">
            <a:extLst>
              <a:ext uri="{FF2B5EF4-FFF2-40B4-BE49-F238E27FC236}">
                <a16:creationId xmlns:a16="http://schemas.microsoft.com/office/drawing/2014/main" id="{69321BEC-D164-6CB8-A973-79ECCE9F5108}"/>
              </a:ext>
            </a:extLst>
          </p:cNvPr>
          <p:cNvSpPr/>
          <p:nvPr/>
        </p:nvSpPr>
        <p:spPr>
          <a:xfrm>
            <a:off x="4872261" y="4178736"/>
            <a:ext cx="1922339" cy="261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文本框 56">
            <a:extLst>
              <a:ext uri="{FF2B5EF4-FFF2-40B4-BE49-F238E27FC236}">
                <a16:creationId xmlns:a16="http://schemas.microsoft.com/office/drawing/2014/main" id="{9433D41A-AEA0-8590-88A8-28CBB88EE0EA}"/>
              </a:ext>
            </a:extLst>
          </p:cNvPr>
          <p:cNvSpPr txBox="1"/>
          <p:nvPr/>
        </p:nvSpPr>
        <p:spPr>
          <a:xfrm>
            <a:off x="4736541" y="3710546"/>
            <a:ext cx="2236510" cy="400110"/>
          </a:xfrm>
          <a:prstGeom prst="rect">
            <a:avLst/>
          </a:prstGeom>
          <a:noFill/>
        </p:spPr>
        <p:txBody>
          <a:bodyPr wrap="none" rtlCol="0">
            <a:spAutoFit/>
          </a:bodyPr>
          <a:lstStyle/>
          <a:p>
            <a:r>
              <a:rPr lang="ja-JP" altLang="en-US" sz="2000" b="1" dirty="0"/>
              <a:t>マイナー埋め込み</a:t>
            </a:r>
            <a:endParaRPr lang="zh-CN" altLang="en-US" sz="2000" b="1" dirty="0"/>
          </a:p>
        </p:txBody>
      </p:sp>
      <p:grpSp>
        <p:nvGrpSpPr>
          <p:cNvPr id="66" name="组合 65">
            <a:extLst>
              <a:ext uri="{FF2B5EF4-FFF2-40B4-BE49-F238E27FC236}">
                <a16:creationId xmlns:a16="http://schemas.microsoft.com/office/drawing/2014/main" id="{C94E75F3-4155-5C94-FFF4-DE419AAB462B}"/>
              </a:ext>
            </a:extLst>
          </p:cNvPr>
          <p:cNvGrpSpPr/>
          <p:nvPr/>
        </p:nvGrpSpPr>
        <p:grpSpPr>
          <a:xfrm>
            <a:off x="1002597" y="3002225"/>
            <a:ext cx="3028744" cy="2506314"/>
            <a:chOff x="1139687" y="2887903"/>
            <a:chExt cx="2758829" cy="2282957"/>
          </a:xfrm>
        </p:grpSpPr>
        <p:grpSp>
          <p:nvGrpSpPr>
            <p:cNvPr id="3" name="组合 2">
              <a:extLst>
                <a:ext uri="{FF2B5EF4-FFF2-40B4-BE49-F238E27FC236}">
                  <a16:creationId xmlns:a16="http://schemas.microsoft.com/office/drawing/2014/main" id="{E19835CD-5EF2-9203-0F27-DCAF5DE9AE17}"/>
                </a:ext>
              </a:extLst>
            </p:cNvPr>
            <p:cNvGrpSpPr/>
            <p:nvPr/>
          </p:nvGrpSpPr>
          <p:grpSpPr>
            <a:xfrm>
              <a:off x="1559540" y="3009612"/>
              <a:ext cx="1930012" cy="2060800"/>
              <a:chOff x="1194540" y="3441643"/>
              <a:chExt cx="1409922" cy="1505466"/>
            </a:xfrm>
          </p:grpSpPr>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F3F531C1-ECFB-6CBB-0A30-F02C0A25E1CF}"/>
                      </a:ext>
                    </a:extLst>
                  </p:cNvPr>
                  <p:cNvSpPr/>
                  <p:nvPr/>
                </p:nvSpPr>
                <p:spPr>
                  <a:xfrm>
                    <a:off x="1200727" y="3441643"/>
                    <a:ext cx="314036" cy="31403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5" name="椭圆 4">
                    <a:extLst>
                      <a:ext uri="{FF2B5EF4-FFF2-40B4-BE49-F238E27FC236}">
                        <a16:creationId xmlns:a16="http://schemas.microsoft.com/office/drawing/2014/main" id="{F3F531C1-ECFB-6CBB-0A30-F02C0A25E1CF}"/>
                      </a:ext>
                    </a:extLst>
                  </p:cNvPr>
                  <p:cNvSpPr>
                    <a:spLocks noRot="1" noChangeAspect="1" noMove="1" noResize="1" noEditPoints="1" noAdjustHandles="1" noChangeArrowheads="1" noChangeShapeType="1" noTextEdit="1"/>
                  </p:cNvSpPr>
                  <p:nvPr/>
                </p:nvSpPr>
                <p:spPr>
                  <a:xfrm>
                    <a:off x="1200727" y="3441643"/>
                    <a:ext cx="314036" cy="314036"/>
                  </a:xfrm>
                  <a:prstGeom prst="ellipse">
                    <a:avLst/>
                  </a:prstGeom>
                  <a:blipFill>
                    <a:blip r:embed="rId3"/>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3F81D09B-6C33-299D-1721-4FDBC15980B2}"/>
                      </a:ext>
                    </a:extLst>
                  </p:cNvPr>
                  <p:cNvSpPr/>
                  <p:nvPr/>
                </p:nvSpPr>
                <p:spPr>
                  <a:xfrm>
                    <a:off x="1194540" y="4633073"/>
                    <a:ext cx="314036" cy="314036"/>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7" name="椭圆 6">
                    <a:extLst>
                      <a:ext uri="{FF2B5EF4-FFF2-40B4-BE49-F238E27FC236}">
                        <a16:creationId xmlns:a16="http://schemas.microsoft.com/office/drawing/2014/main" id="{3F81D09B-6C33-299D-1721-4FDBC15980B2}"/>
                      </a:ext>
                    </a:extLst>
                  </p:cNvPr>
                  <p:cNvSpPr>
                    <a:spLocks noRot="1" noChangeAspect="1" noMove="1" noResize="1" noEditPoints="1" noAdjustHandles="1" noChangeArrowheads="1" noChangeShapeType="1" noTextEdit="1"/>
                  </p:cNvSpPr>
                  <p:nvPr/>
                </p:nvSpPr>
                <p:spPr>
                  <a:xfrm>
                    <a:off x="1194540" y="4633073"/>
                    <a:ext cx="314036" cy="314036"/>
                  </a:xfrm>
                  <a:prstGeom prst="ellipse">
                    <a:avLst/>
                  </a:prstGeom>
                  <a:blipFill>
                    <a:blip r:embed="rId4"/>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94483F1A-2AE3-202B-4922-E957035F0966}"/>
                      </a:ext>
                    </a:extLst>
                  </p:cNvPr>
                  <p:cNvSpPr/>
                  <p:nvPr/>
                </p:nvSpPr>
                <p:spPr>
                  <a:xfrm>
                    <a:off x="2290426" y="3441643"/>
                    <a:ext cx="314036" cy="314036"/>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9" name="椭圆 8">
                    <a:extLst>
                      <a:ext uri="{FF2B5EF4-FFF2-40B4-BE49-F238E27FC236}">
                        <a16:creationId xmlns:a16="http://schemas.microsoft.com/office/drawing/2014/main" id="{94483F1A-2AE3-202B-4922-E957035F0966}"/>
                      </a:ext>
                    </a:extLst>
                  </p:cNvPr>
                  <p:cNvSpPr>
                    <a:spLocks noRot="1" noChangeAspect="1" noMove="1" noResize="1" noEditPoints="1" noAdjustHandles="1" noChangeArrowheads="1" noChangeShapeType="1" noTextEdit="1"/>
                  </p:cNvSpPr>
                  <p:nvPr/>
                </p:nvSpPr>
                <p:spPr>
                  <a:xfrm>
                    <a:off x="2290426" y="3441643"/>
                    <a:ext cx="314036" cy="314036"/>
                  </a:xfrm>
                  <a:prstGeom prst="ellipse">
                    <a:avLst/>
                  </a:prstGeom>
                  <a:blipFill>
                    <a:blip r:embed="rId5"/>
                    <a:stretch>
                      <a:fillRect l="-4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A2C9A675-A779-88FD-BBEE-7F0F051AC680}"/>
                      </a:ext>
                    </a:extLst>
                  </p:cNvPr>
                  <p:cNvSpPr/>
                  <p:nvPr/>
                </p:nvSpPr>
                <p:spPr>
                  <a:xfrm>
                    <a:off x="2290426" y="4618354"/>
                    <a:ext cx="314036" cy="31403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10" name="椭圆 9">
                    <a:extLst>
                      <a:ext uri="{FF2B5EF4-FFF2-40B4-BE49-F238E27FC236}">
                        <a16:creationId xmlns:a16="http://schemas.microsoft.com/office/drawing/2014/main" id="{A2C9A675-A779-88FD-BBEE-7F0F051AC680}"/>
                      </a:ext>
                    </a:extLst>
                  </p:cNvPr>
                  <p:cNvSpPr>
                    <a:spLocks noRot="1" noChangeAspect="1" noMove="1" noResize="1" noEditPoints="1" noAdjustHandles="1" noChangeArrowheads="1" noChangeShapeType="1" noTextEdit="1"/>
                  </p:cNvSpPr>
                  <p:nvPr/>
                </p:nvSpPr>
                <p:spPr>
                  <a:xfrm>
                    <a:off x="2290426" y="4618354"/>
                    <a:ext cx="314036" cy="314036"/>
                  </a:xfrm>
                  <a:prstGeom prst="ellipse">
                    <a:avLst/>
                  </a:prstGeom>
                  <a:blipFill>
                    <a:blip r:embed="rId6"/>
                    <a:stretch>
                      <a:fillRect l="-4938"/>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BB9F6ECB-E507-79E3-628C-64FC480BBF10}"/>
                  </a:ext>
                </a:extLst>
              </p:cNvPr>
              <p:cNvCxnSpPr>
                <a:cxnSpLocks/>
                <a:stCxn id="5" idx="6"/>
                <a:endCxn id="9" idx="2"/>
              </p:cNvCxnSpPr>
              <p:nvPr/>
            </p:nvCxnSpPr>
            <p:spPr>
              <a:xfrm>
                <a:off x="1514763" y="3598661"/>
                <a:ext cx="7756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8C0B07A6-1222-39C5-C1F6-1B9F90868EAF}"/>
                  </a:ext>
                </a:extLst>
              </p:cNvPr>
              <p:cNvCxnSpPr>
                <a:stCxn id="5" idx="5"/>
                <a:endCxn id="10" idx="1"/>
              </p:cNvCxnSpPr>
              <p:nvPr/>
            </p:nvCxnSpPr>
            <p:spPr>
              <a:xfrm>
                <a:off x="1468773" y="3709689"/>
                <a:ext cx="867643" cy="9546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267DEB6-9A02-9A01-4FAB-963F7D7BB402}"/>
                  </a:ext>
                </a:extLst>
              </p:cNvPr>
              <p:cNvCxnSpPr>
                <a:cxnSpLocks/>
                <a:stCxn id="9" idx="4"/>
                <a:endCxn id="10" idx="0"/>
              </p:cNvCxnSpPr>
              <p:nvPr/>
            </p:nvCxnSpPr>
            <p:spPr>
              <a:xfrm>
                <a:off x="2447444" y="3755679"/>
                <a:ext cx="0" cy="862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3A479EC4-C47A-92CC-6721-E0C491AF2526}"/>
                  </a:ext>
                </a:extLst>
              </p:cNvPr>
              <p:cNvCxnSpPr>
                <a:cxnSpLocks/>
                <a:stCxn id="9" idx="3"/>
                <a:endCxn id="7" idx="7"/>
              </p:cNvCxnSpPr>
              <p:nvPr/>
            </p:nvCxnSpPr>
            <p:spPr>
              <a:xfrm flipH="1">
                <a:off x="1462586" y="3709689"/>
                <a:ext cx="873830" cy="9693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58" name="文本框 57">
              <a:extLst>
                <a:ext uri="{FF2B5EF4-FFF2-40B4-BE49-F238E27FC236}">
                  <a16:creationId xmlns:a16="http://schemas.microsoft.com/office/drawing/2014/main" id="{3631BFC6-B84F-8681-16D9-51563C263EB9}"/>
                </a:ext>
              </a:extLst>
            </p:cNvPr>
            <p:cNvSpPr txBox="1"/>
            <p:nvPr/>
          </p:nvSpPr>
          <p:spPr>
            <a:xfrm>
              <a:off x="1237310" y="296172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59" name="文本框 58">
              <a:extLst>
                <a:ext uri="{FF2B5EF4-FFF2-40B4-BE49-F238E27FC236}">
                  <a16:creationId xmlns:a16="http://schemas.microsoft.com/office/drawing/2014/main" id="{78599566-9A5F-5B20-0B90-8B9622085544}"/>
                </a:ext>
              </a:extLst>
            </p:cNvPr>
            <p:cNvSpPr txBox="1"/>
            <p:nvPr/>
          </p:nvSpPr>
          <p:spPr>
            <a:xfrm>
              <a:off x="3483107" y="2961728"/>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60" name="文本框 59">
              <a:extLst>
                <a:ext uri="{FF2B5EF4-FFF2-40B4-BE49-F238E27FC236}">
                  <a16:creationId xmlns:a16="http://schemas.microsoft.com/office/drawing/2014/main" id="{486B4248-D657-5FC3-32B0-2FE712EA7221}"/>
                </a:ext>
              </a:extLst>
            </p:cNvPr>
            <p:cNvSpPr txBox="1"/>
            <p:nvPr/>
          </p:nvSpPr>
          <p:spPr>
            <a:xfrm>
              <a:off x="3542328" y="4678999"/>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61" name="文本框 60">
              <a:extLst>
                <a:ext uri="{FF2B5EF4-FFF2-40B4-BE49-F238E27FC236}">
                  <a16:creationId xmlns:a16="http://schemas.microsoft.com/office/drawing/2014/main" id="{360501B5-4B99-F678-893E-1D5024DB4F80}"/>
                </a:ext>
              </a:extLst>
            </p:cNvPr>
            <p:cNvSpPr txBox="1"/>
            <p:nvPr/>
          </p:nvSpPr>
          <p:spPr>
            <a:xfrm>
              <a:off x="1139687" y="4709195"/>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62" name="文本框 61">
              <a:extLst>
                <a:ext uri="{FF2B5EF4-FFF2-40B4-BE49-F238E27FC236}">
                  <a16:creationId xmlns:a16="http://schemas.microsoft.com/office/drawing/2014/main" id="{D243031A-D70D-13DA-6774-ED82A430796F}"/>
                </a:ext>
              </a:extLst>
            </p:cNvPr>
            <p:cNvSpPr txBox="1"/>
            <p:nvPr/>
          </p:nvSpPr>
          <p:spPr>
            <a:xfrm>
              <a:off x="2375378" y="2887903"/>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63" name="文本框 62">
              <a:extLst>
                <a:ext uri="{FF2B5EF4-FFF2-40B4-BE49-F238E27FC236}">
                  <a16:creationId xmlns:a16="http://schemas.microsoft.com/office/drawing/2014/main" id="{7BED950E-9F86-121D-FBAC-D316699CFD1A}"/>
                </a:ext>
              </a:extLst>
            </p:cNvPr>
            <p:cNvSpPr txBox="1"/>
            <p:nvPr/>
          </p:nvSpPr>
          <p:spPr>
            <a:xfrm rot="5400000">
              <a:off x="3200857" y="3745516"/>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64" name="文本框 63">
              <a:extLst>
                <a:ext uri="{FF2B5EF4-FFF2-40B4-BE49-F238E27FC236}">
                  <a16:creationId xmlns:a16="http://schemas.microsoft.com/office/drawing/2014/main" id="{89AFAB30-6336-27C2-7F5B-0C49EFBB7B97}"/>
                </a:ext>
              </a:extLst>
            </p:cNvPr>
            <p:cNvSpPr txBox="1"/>
            <p:nvPr/>
          </p:nvSpPr>
          <p:spPr>
            <a:xfrm rot="18666243">
              <a:off x="1792087" y="4165388"/>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sp>
          <p:nvSpPr>
            <p:cNvPr id="65" name="文本框 64">
              <a:extLst>
                <a:ext uri="{FF2B5EF4-FFF2-40B4-BE49-F238E27FC236}">
                  <a16:creationId xmlns:a16="http://schemas.microsoft.com/office/drawing/2014/main" id="{762A841E-4FA0-2C4D-FB08-CC0199FD0EC4}"/>
                </a:ext>
              </a:extLst>
            </p:cNvPr>
            <p:cNvSpPr txBox="1"/>
            <p:nvPr/>
          </p:nvSpPr>
          <p:spPr>
            <a:xfrm rot="2946753">
              <a:off x="2752768" y="4042780"/>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grpSp>
      <p:sp>
        <p:nvSpPr>
          <p:cNvPr id="142" name="文本框 141">
            <a:extLst>
              <a:ext uri="{FF2B5EF4-FFF2-40B4-BE49-F238E27FC236}">
                <a16:creationId xmlns:a16="http://schemas.microsoft.com/office/drawing/2014/main" id="{42415353-F66E-94BC-F047-55A0403AF7F4}"/>
              </a:ext>
            </a:extLst>
          </p:cNvPr>
          <p:cNvSpPr txBox="1"/>
          <p:nvPr/>
        </p:nvSpPr>
        <p:spPr>
          <a:xfrm>
            <a:off x="384124" y="6068828"/>
            <a:ext cx="6340197" cy="707886"/>
          </a:xfrm>
          <a:prstGeom prst="rect">
            <a:avLst/>
          </a:prstGeom>
          <a:noFill/>
        </p:spPr>
        <p:txBody>
          <a:bodyPr wrap="none" rtlCol="0">
            <a:spAutoFit/>
          </a:bodyPr>
          <a:lstStyle/>
          <a:p>
            <a:pPr marL="285750" indent="-285750">
              <a:buFont typeface="Arial" panose="020B0604020202020204" pitchFamily="34" charset="0"/>
              <a:buChar char="•"/>
            </a:pPr>
            <a:r>
              <a:rPr lang="en-US" altLang="ja-JP" sz="2000" dirty="0"/>
              <a:t>QUBO</a:t>
            </a:r>
            <a:r>
              <a:rPr lang="ja-JP" altLang="en-US" sz="2000" dirty="0"/>
              <a:t>の</a:t>
            </a:r>
            <a:r>
              <a:rPr lang="ja-JP" altLang="en-US" sz="2000" b="1" dirty="0"/>
              <a:t>二次項数</a:t>
            </a:r>
            <a:r>
              <a:rPr lang="ja-JP" altLang="en-US" sz="2000" dirty="0"/>
              <a:t>が多いほど</a:t>
            </a:r>
            <a:endParaRPr lang="en-US" altLang="ja-JP" sz="2000" dirty="0"/>
          </a:p>
          <a:p>
            <a:r>
              <a:rPr lang="ja-JP" altLang="en-US" sz="2000" dirty="0"/>
              <a:t>マイナー埋め込みに必要な</a:t>
            </a:r>
            <a:r>
              <a:rPr lang="ja-JP" altLang="en-US" sz="2000" b="1" dirty="0"/>
              <a:t>量子ビット</a:t>
            </a:r>
            <a:r>
              <a:rPr lang="ja-JP" altLang="en-US" sz="2000" dirty="0"/>
              <a:t>の数も増加する</a:t>
            </a:r>
            <a:endParaRPr lang="zh-CN" altLang="en-US" sz="2000" dirty="0"/>
          </a:p>
        </p:txBody>
      </p:sp>
      <p:grpSp>
        <p:nvGrpSpPr>
          <p:cNvPr id="155" name="组合 154">
            <a:extLst>
              <a:ext uri="{FF2B5EF4-FFF2-40B4-BE49-F238E27FC236}">
                <a16:creationId xmlns:a16="http://schemas.microsoft.com/office/drawing/2014/main" id="{7F1789D1-AC0A-82D8-81BC-84705887C58D}"/>
              </a:ext>
            </a:extLst>
          </p:cNvPr>
          <p:cNvGrpSpPr/>
          <p:nvPr/>
        </p:nvGrpSpPr>
        <p:grpSpPr>
          <a:xfrm>
            <a:off x="7675120" y="2081925"/>
            <a:ext cx="3692531" cy="3531078"/>
            <a:chOff x="7693335" y="1969938"/>
            <a:chExt cx="3419175" cy="3269674"/>
          </a:xfrm>
        </p:grpSpPr>
        <p:grpSp>
          <p:nvGrpSpPr>
            <p:cNvPr id="140" name="组合 139">
              <a:extLst>
                <a:ext uri="{FF2B5EF4-FFF2-40B4-BE49-F238E27FC236}">
                  <a16:creationId xmlns:a16="http://schemas.microsoft.com/office/drawing/2014/main" id="{BC3AF6EA-B20F-8C05-5EE1-2F13CC1BF272}"/>
                </a:ext>
              </a:extLst>
            </p:cNvPr>
            <p:cNvGrpSpPr/>
            <p:nvPr/>
          </p:nvGrpSpPr>
          <p:grpSpPr>
            <a:xfrm>
              <a:off x="7693335" y="2306589"/>
              <a:ext cx="3121134" cy="2933023"/>
              <a:chOff x="7767226" y="2709953"/>
              <a:chExt cx="3121134" cy="2933023"/>
            </a:xfrm>
          </p:grpSpPr>
          <mc:AlternateContent xmlns:mc="http://schemas.openxmlformats.org/markup-compatibility/2006" xmlns:a14="http://schemas.microsoft.com/office/drawing/2010/main">
            <mc:Choice Requires="a14">
              <p:sp>
                <p:nvSpPr>
                  <p:cNvPr id="67" name="椭圆 66">
                    <a:extLst>
                      <a:ext uri="{FF2B5EF4-FFF2-40B4-BE49-F238E27FC236}">
                        <a16:creationId xmlns:a16="http://schemas.microsoft.com/office/drawing/2014/main" id="{573783A9-49DF-9109-ED73-A235E91086A3}"/>
                      </a:ext>
                    </a:extLst>
                  </p:cNvPr>
                  <p:cNvSpPr/>
                  <p:nvPr/>
                </p:nvSpPr>
                <p:spPr>
                  <a:xfrm>
                    <a:off x="9191694" y="2709953"/>
                    <a:ext cx="429877" cy="429877"/>
                  </a:xfrm>
                  <a:prstGeom prst="ellipse">
                    <a:avLst/>
                  </a:prstGeom>
                  <a:solidFill>
                    <a:srgbClr val="61CB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3</m:t>
                              </m:r>
                            </m:sub>
                          </m:sSub>
                        </m:oMath>
                      </m:oMathPara>
                    </a14:m>
                    <a:endParaRPr lang="zh-CN" altLang="en-US" sz="2400" dirty="0"/>
                  </a:p>
                </p:txBody>
              </p:sp>
            </mc:Choice>
            <mc:Fallback xmlns="">
              <p:sp>
                <p:nvSpPr>
                  <p:cNvPr id="67" name="椭圆 66">
                    <a:extLst>
                      <a:ext uri="{FF2B5EF4-FFF2-40B4-BE49-F238E27FC236}">
                        <a16:creationId xmlns:a16="http://schemas.microsoft.com/office/drawing/2014/main" id="{573783A9-49DF-9109-ED73-A235E91086A3}"/>
                      </a:ext>
                    </a:extLst>
                  </p:cNvPr>
                  <p:cNvSpPr>
                    <a:spLocks noRot="1" noChangeAspect="1" noMove="1" noResize="1" noEditPoints="1" noAdjustHandles="1" noChangeArrowheads="1" noChangeShapeType="1" noTextEdit="1"/>
                  </p:cNvSpPr>
                  <p:nvPr/>
                </p:nvSpPr>
                <p:spPr>
                  <a:xfrm>
                    <a:off x="9191694" y="2709953"/>
                    <a:ext cx="429877" cy="429877"/>
                  </a:xfrm>
                  <a:prstGeom prst="ellipse">
                    <a:avLst/>
                  </a:prstGeom>
                  <a:blipFill>
                    <a:blip r:embed="rId7"/>
                    <a:stretch>
                      <a:fillRect l="-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椭圆 67">
                    <a:extLst>
                      <a:ext uri="{FF2B5EF4-FFF2-40B4-BE49-F238E27FC236}">
                        <a16:creationId xmlns:a16="http://schemas.microsoft.com/office/drawing/2014/main" id="{D7FF4174-E23B-5C60-D858-2E6AEA3E777B}"/>
                      </a:ext>
                    </a:extLst>
                  </p:cNvPr>
                  <p:cNvSpPr/>
                  <p:nvPr/>
                </p:nvSpPr>
                <p:spPr>
                  <a:xfrm>
                    <a:off x="9191697" y="3490486"/>
                    <a:ext cx="429877" cy="429877"/>
                  </a:xfrm>
                  <a:prstGeom prst="ellipse">
                    <a:avLst/>
                  </a:prstGeom>
                  <a:solidFill>
                    <a:srgbClr val="D86E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4</m:t>
                              </m:r>
                            </m:sub>
                          </m:sSub>
                        </m:oMath>
                      </m:oMathPara>
                    </a14:m>
                    <a:endParaRPr lang="zh-CN" altLang="en-US" sz="2400" dirty="0"/>
                  </a:p>
                </p:txBody>
              </p:sp>
            </mc:Choice>
            <mc:Fallback xmlns="">
              <p:sp>
                <p:nvSpPr>
                  <p:cNvPr id="68" name="椭圆 67">
                    <a:extLst>
                      <a:ext uri="{FF2B5EF4-FFF2-40B4-BE49-F238E27FC236}">
                        <a16:creationId xmlns:a16="http://schemas.microsoft.com/office/drawing/2014/main" id="{D7FF4174-E23B-5C60-D858-2E6AEA3E777B}"/>
                      </a:ext>
                    </a:extLst>
                  </p:cNvPr>
                  <p:cNvSpPr>
                    <a:spLocks noRot="1" noChangeAspect="1" noMove="1" noResize="1" noEditPoints="1" noAdjustHandles="1" noChangeArrowheads="1" noChangeShapeType="1" noTextEdit="1"/>
                  </p:cNvSpPr>
                  <p:nvPr/>
                </p:nvSpPr>
                <p:spPr>
                  <a:xfrm>
                    <a:off x="9191697" y="3490486"/>
                    <a:ext cx="429877" cy="429877"/>
                  </a:xfrm>
                  <a:prstGeom prst="ellipse">
                    <a:avLst/>
                  </a:prstGeom>
                  <a:blipFill>
                    <a:blip r:embed="rId8"/>
                    <a:stretch>
                      <a:fillRect l="-6250"/>
                    </a:stretch>
                  </a:blipFill>
                </p:spPr>
                <p:txBody>
                  <a:bodyPr/>
                  <a:lstStyle/>
                  <a:p>
                    <a:r>
                      <a:rPr lang="zh-CN" altLang="en-US">
                        <a:noFill/>
                      </a:rPr>
                      <a:t> </a:t>
                    </a:r>
                  </a:p>
                </p:txBody>
              </p:sp>
            </mc:Fallback>
          </mc:AlternateContent>
          <p:sp>
            <p:nvSpPr>
              <p:cNvPr id="69" name="椭圆 68">
                <a:extLst>
                  <a:ext uri="{FF2B5EF4-FFF2-40B4-BE49-F238E27FC236}">
                    <a16:creationId xmlns:a16="http://schemas.microsoft.com/office/drawing/2014/main" id="{415829AB-33E3-0BD9-8F8B-1F8BA809668A}"/>
                  </a:ext>
                </a:extLst>
              </p:cNvPr>
              <p:cNvSpPr/>
              <p:nvPr/>
            </p:nvSpPr>
            <p:spPr>
              <a:xfrm>
                <a:off x="9191698" y="4432566"/>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mc:AlternateContent xmlns:mc="http://schemas.openxmlformats.org/markup-compatibility/2006" xmlns:a14="http://schemas.microsoft.com/office/drawing/2010/main">
            <mc:Choice Requires="a14">
              <p:sp>
                <p:nvSpPr>
                  <p:cNvPr id="70" name="椭圆 69">
                    <a:extLst>
                      <a:ext uri="{FF2B5EF4-FFF2-40B4-BE49-F238E27FC236}">
                        <a16:creationId xmlns:a16="http://schemas.microsoft.com/office/drawing/2014/main" id="{03848586-3597-F5C9-5A4F-2BBCC0B967AE}"/>
                      </a:ext>
                    </a:extLst>
                  </p:cNvPr>
                  <p:cNvSpPr/>
                  <p:nvPr/>
                </p:nvSpPr>
                <p:spPr>
                  <a:xfrm>
                    <a:off x="9191699" y="5213099"/>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0" name="椭圆 69">
                    <a:extLst>
                      <a:ext uri="{FF2B5EF4-FFF2-40B4-BE49-F238E27FC236}">
                        <a16:creationId xmlns:a16="http://schemas.microsoft.com/office/drawing/2014/main" id="{03848586-3597-F5C9-5A4F-2BBCC0B967AE}"/>
                      </a:ext>
                    </a:extLst>
                  </p:cNvPr>
                  <p:cNvSpPr>
                    <a:spLocks noRot="1" noChangeAspect="1" noMove="1" noResize="1" noEditPoints="1" noAdjustHandles="1" noChangeArrowheads="1" noChangeShapeType="1" noTextEdit="1"/>
                  </p:cNvSpPr>
                  <p:nvPr/>
                </p:nvSpPr>
                <p:spPr>
                  <a:xfrm>
                    <a:off x="9191699" y="5213099"/>
                    <a:ext cx="429877" cy="429877"/>
                  </a:xfrm>
                  <a:prstGeom prst="ellipse">
                    <a:avLst/>
                  </a:prstGeom>
                  <a:blipFill>
                    <a:blip r:embed="rId9"/>
                    <a:stretch>
                      <a:fillRect l="-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2E3B9AC6-908C-C94B-21E7-0401F629ED5A}"/>
                      </a:ext>
                    </a:extLst>
                  </p:cNvPr>
                  <p:cNvSpPr/>
                  <p:nvPr/>
                </p:nvSpPr>
                <p:spPr>
                  <a:xfrm>
                    <a:off x="9773847" y="3978472"/>
                    <a:ext cx="429877" cy="429877"/>
                  </a:xfrm>
                  <a:prstGeom prst="ellipse">
                    <a:avLst/>
                  </a:prstGeom>
                  <a:solidFill>
                    <a:srgbClr val="F2AA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1</m:t>
                              </m:r>
                            </m:sub>
                          </m:sSub>
                        </m:oMath>
                      </m:oMathPara>
                    </a14:m>
                    <a:endParaRPr lang="zh-CN" altLang="en-US" sz="2400" dirty="0"/>
                  </a:p>
                </p:txBody>
              </p:sp>
            </mc:Choice>
            <mc:Fallback xmlns="">
              <p:sp>
                <p:nvSpPr>
                  <p:cNvPr id="71" name="椭圆 70">
                    <a:extLst>
                      <a:ext uri="{FF2B5EF4-FFF2-40B4-BE49-F238E27FC236}">
                        <a16:creationId xmlns:a16="http://schemas.microsoft.com/office/drawing/2014/main" id="{2E3B9AC6-908C-C94B-21E7-0401F629ED5A}"/>
                      </a:ext>
                    </a:extLst>
                  </p:cNvPr>
                  <p:cNvSpPr>
                    <a:spLocks noRot="1" noChangeAspect="1" noMove="1" noResize="1" noEditPoints="1" noAdjustHandles="1" noChangeArrowheads="1" noChangeShapeType="1" noTextEdit="1"/>
                  </p:cNvSpPr>
                  <p:nvPr/>
                </p:nvSpPr>
                <p:spPr>
                  <a:xfrm>
                    <a:off x="9773847" y="3978472"/>
                    <a:ext cx="429877" cy="429877"/>
                  </a:xfrm>
                  <a:prstGeom prst="ellipse">
                    <a:avLst/>
                  </a:prstGeom>
                  <a:blipFill>
                    <a:blip r:embed="rId10"/>
                    <a:stretch>
                      <a:fillRect l="-63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945DE082-F34E-AFF7-23F1-D20273C0C90C}"/>
                      </a:ext>
                    </a:extLst>
                  </p:cNvPr>
                  <p:cNvSpPr/>
                  <p:nvPr/>
                </p:nvSpPr>
                <p:spPr>
                  <a:xfrm>
                    <a:off x="10458483" y="3962957"/>
                    <a:ext cx="429877" cy="429877"/>
                  </a:xfrm>
                  <a:prstGeom prst="ellipse">
                    <a:avLst/>
                  </a:prstGeom>
                  <a:solidFill>
                    <a:srgbClr val="47D4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2</m:t>
                              </m:r>
                            </m:sub>
                          </m:sSub>
                        </m:oMath>
                      </m:oMathPara>
                    </a14:m>
                    <a:endParaRPr lang="zh-CN" altLang="en-US" sz="2400" dirty="0"/>
                  </a:p>
                </p:txBody>
              </p:sp>
            </mc:Choice>
            <mc:Fallback xmlns="">
              <p:sp>
                <p:nvSpPr>
                  <p:cNvPr id="72" name="椭圆 71">
                    <a:extLst>
                      <a:ext uri="{FF2B5EF4-FFF2-40B4-BE49-F238E27FC236}">
                        <a16:creationId xmlns:a16="http://schemas.microsoft.com/office/drawing/2014/main" id="{945DE082-F34E-AFF7-23F1-D20273C0C90C}"/>
                      </a:ext>
                    </a:extLst>
                  </p:cNvPr>
                  <p:cNvSpPr>
                    <a:spLocks noRot="1" noChangeAspect="1" noMove="1" noResize="1" noEditPoints="1" noAdjustHandles="1" noChangeArrowheads="1" noChangeShapeType="1" noTextEdit="1"/>
                  </p:cNvSpPr>
                  <p:nvPr/>
                </p:nvSpPr>
                <p:spPr>
                  <a:xfrm>
                    <a:off x="10458483" y="3962957"/>
                    <a:ext cx="429877" cy="429877"/>
                  </a:xfrm>
                  <a:prstGeom prst="ellipse">
                    <a:avLst/>
                  </a:prstGeom>
                  <a:blipFill>
                    <a:blip r:embed="rId11"/>
                    <a:stretch>
                      <a:fillRect l="-6329"/>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71FE7C8A-FDB6-D781-40A0-E5955BDFA466}"/>
                  </a:ext>
                </a:extLst>
              </p:cNvPr>
              <p:cNvSpPr/>
              <p:nvPr/>
            </p:nvSpPr>
            <p:spPr>
              <a:xfrm>
                <a:off x="8528634" y="3978472"/>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4" name="椭圆 73">
                <a:extLst>
                  <a:ext uri="{FF2B5EF4-FFF2-40B4-BE49-F238E27FC236}">
                    <a16:creationId xmlns:a16="http://schemas.microsoft.com/office/drawing/2014/main" id="{1D30265C-B755-81E1-3A0B-48EB96E48FBE}"/>
                  </a:ext>
                </a:extLst>
              </p:cNvPr>
              <p:cNvSpPr/>
              <p:nvPr/>
            </p:nvSpPr>
            <p:spPr>
              <a:xfrm>
                <a:off x="7767226" y="3973953"/>
                <a:ext cx="429877" cy="429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cxnSp>
            <p:nvCxnSpPr>
              <p:cNvPr id="75" name="直接连接符 74">
                <a:extLst>
                  <a:ext uri="{FF2B5EF4-FFF2-40B4-BE49-F238E27FC236}">
                    <a16:creationId xmlns:a16="http://schemas.microsoft.com/office/drawing/2014/main" id="{EE337608-A09A-A609-722E-45230FBF0880}"/>
                  </a:ext>
                </a:extLst>
              </p:cNvPr>
              <p:cNvCxnSpPr>
                <a:cxnSpLocks/>
                <a:stCxn id="67" idx="2"/>
                <a:endCxn id="74" idx="0"/>
              </p:cNvCxnSpPr>
              <p:nvPr/>
            </p:nvCxnSpPr>
            <p:spPr>
              <a:xfrm flipH="1">
                <a:off x="7982165" y="2924892"/>
                <a:ext cx="1209529" cy="1049061"/>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78" name="直接连接符 77">
                <a:extLst>
                  <a:ext uri="{FF2B5EF4-FFF2-40B4-BE49-F238E27FC236}">
                    <a16:creationId xmlns:a16="http://schemas.microsoft.com/office/drawing/2014/main" id="{175A7ABA-86D2-8321-F9AD-0D22380D982B}"/>
                  </a:ext>
                </a:extLst>
              </p:cNvPr>
              <p:cNvCxnSpPr>
                <a:cxnSpLocks/>
                <a:stCxn id="67" idx="5"/>
                <a:endCxn id="71" idx="0"/>
              </p:cNvCxnSpPr>
              <p:nvPr/>
            </p:nvCxnSpPr>
            <p:spPr>
              <a:xfrm>
                <a:off x="9558617" y="3076876"/>
                <a:ext cx="430169" cy="901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直接连接符 80">
                <a:extLst>
                  <a:ext uri="{FF2B5EF4-FFF2-40B4-BE49-F238E27FC236}">
                    <a16:creationId xmlns:a16="http://schemas.microsoft.com/office/drawing/2014/main" id="{36084D47-9472-1827-72C4-FFB37EB96663}"/>
                  </a:ext>
                </a:extLst>
              </p:cNvPr>
              <p:cNvCxnSpPr>
                <a:cxnSpLocks/>
                <a:stCxn id="67" idx="3"/>
                <a:endCxn id="73" idx="0"/>
              </p:cNvCxnSpPr>
              <p:nvPr/>
            </p:nvCxnSpPr>
            <p:spPr>
              <a:xfrm flipH="1">
                <a:off x="8743573" y="3076876"/>
                <a:ext cx="511075" cy="901596"/>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D7FA02C9-19CC-0EAE-DB78-F5C4186E836C}"/>
                  </a:ext>
                </a:extLst>
              </p:cNvPr>
              <p:cNvCxnSpPr>
                <a:cxnSpLocks/>
                <a:stCxn id="67" idx="6"/>
                <a:endCxn id="72" idx="0"/>
              </p:cNvCxnSpPr>
              <p:nvPr/>
            </p:nvCxnSpPr>
            <p:spPr>
              <a:xfrm>
                <a:off x="9621571" y="2924892"/>
                <a:ext cx="1051851" cy="1038065"/>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3BEF98D6-1EDF-843C-D700-3BDEF4E0EE24}"/>
                  </a:ext>
                </a:extLst>
              </p:cNvPr>
              <p:cNvCxnSpPr>
                <a:cxnSpLocks/>
                <a:stCxn id="68" idx="2"/>
                <a:endCxn id="74" idx="7"/>
              </p:cNvCxnSpPr>
              <p:nvPr/>
            </p:nvCxnSpPr>
            <p:spPr>
              <a:xfrm flipH="1">
                <a:off x="8134149" y="3705425"/>
                <a:ext cx="1057548" cy="331482"/>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5570FE5A-E721-3F82-01E4-630E494CDDD3}"/>
                  </a:ext>
                </a:extLst>
              </p:cNvPr>
              <p:cNvCxnSpPr>
                <a:cxnSpLocks/>
                <a:stCxn id="68" idx="6"/>
                <a:endCxn id="72" idx="1"/>
              </p:cNvCxnSpPr>
              <p:nvPr/>
            </p:nvCxnSpPr>
            <p:spPr>
              <a:xfrm>
                <a:off x="9621574" y="3705425"/>
                <a:ext cx="899863" cy="320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DF113FC5-ABFB-25F3-92AE-BF9E161F50AC}"/>
                  </a:ext>
                </a:extLst>
              </p:cNvPr>
              <p:cNvCxnSpPr>
                <a:cxnSpLocks/>
                <a:stCxn id="68" idx="3"/>
                <a:endCxn id="73" idx="7"/>
              </p:cNvCxnSpPr>
              <p:nvPr/>
            </p:nvCxnSpPr>
            <p:spPr>
              <a:xfrm flipH="1">
                <a:off x="8895557" y="3857409"/>
                <a:ext cx="359094"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9571C53B-73E4-FB33-B72B-E823348AA093}"/>
                  </a:ext>
                </a:extLst>
              </p:cNvPr>
              <p:cNvCxnSpPr>
                <a:cxnSpLocks/>
                <a:stCxn id="68" idx="5"/>
                <a:endCxn id="71" idx="1"/>
              </p:cNvCxnSpPr>
              <p:nvPr/>
            </p:nvCxnSpPr>
            <p:spPr>
              <a:xfrm>
                <a:off x="9558620" y="3857409"/>
                <a:ext cx="278181" cy="184017"/>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B97A0187-0C1F-5F67-6B76-4E841ECEE4D9}"/>
                  </a:ext>
                </a:extLst>
              </p:cNvPr>
              <p:cNvCxnSpPr>
                <a:cxnSpLocks/>
                <a:stCxn id="69" idx="1"/>
                <a:endCxn id="73" idx="5"/>
              </p:cNvCxnSpPr>
              <p:nvPr/>
            </p:nvCxnSpPr>
            <p:spPr>
              <a:xfrm flipH="1" flipV="1">
                <a:off x="8895557" y="4345395"/>
                <a:ext cx="359095"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0" name="直接连接符 109">
                <a:extLst>
                  <a:ext uri="{FF2B5EF4-FFF2-40B4-BE49-F238E27FC236}">
                    <a16:creationId xmlns:a16="http://schemas.microsoft.com/office/drawing/2014/main" id="{7AC40B6F-DDF6-FB7C-2B52-4017A97E647E}"/>
                  </a:ext>
                </a:extLst>
              </p:cNvPr>
              <p:cNvCxnSpPr>
                <a:cxnSpLocks/>
                <a:stCxn id="69" idx="7"/>
                <a:endCxn id="71" idx="3"/>
              </p:cNvCxnSpPr>
              <p:nvPr/>
            </p:nvCxnSpPr>
            <p:spPr>
              <a:xfrm flipV="1">
                <a:off x="9558621" y="4345395"/>
                <a:ext cx="278180" cy="1501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4" name="直接连接符 113">
                <a:extLst>
                  <a:ext uri="{FF2B5EF4-FFF2-40B4-BE49-F238E27FC236}">
                    <a16:creationId xmlns:a16="http://schemas.microsoft.com/office/drawing/2014/main" id="{157F3ED0-7DFE-79BB-C026-FAB7220D065C}"/>
                  </a:ext>
                </a:extLst>
              </p:cNvPr>
              <p:cNvCxnSpPr>
                <a:cxnSpLocks/>
                <a:stCxn id="69" idx="6"/>
                <a:endCxn id="72" idx="3"/>
              </p:cNvCxnSpPr>
              <p:nvPr/>
            </p:nvCxnSpPr>
            <p:spPr>
              <a:xfrm flipV="1">
                <a:off x="9621575" y="4329880"/>
                <a:ext cx="899862" cy="317625"/>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03C8DD78-7276-E24C-2B22-8972C43FC3A7}"/>
                  </a:ext>
                </a:extLst>
              </p:cNvPr>
              <p:cNvCxnSpPr>
                <a:cxnSpLocks/>
                <a:stCxn id="74" idx="5"/>
                <a:endCxn id="69" idx="2"/>
              </p:cNvCxnSpPr>
              <p:nvPr/>
            </p:nvCxnSpPr>
            <p:spPr>
              <a:xfrm>
                <a:off x="8134149" y="4340876"/>
                <a:ext cx="1057549" cy="306629"/>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F26D2ACB-DA04-CC86-B426-59CEE3EE6A18}"/>
                  </a:ext>
                </a:extLst>
              </p:cNvPr>
              <p:cNvCxnSpPr>
                <a:cxnSpLocks/>
                <a:stCxn id="74" idx="4"/>
                <a:endCxn id="70" idx="2"/>
              </p:cNvCxnSpPr>
              <p:nvPr/>
            </p:nvCxnSpPr>
            <p:spPr>
              <a:xfrm>
                <a:off x="7982165" y="4403830"/>
                <a:ext cx="1209534" cy="1024208"/>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C6092B9A-FC0D-C98C-CDF4-4C2B0C562A0F}"/>
                  </a:ext>
                </a:extLst>
              </p:cNvPr>
              <p:cNvCxnSpPr>
                <a:cxnSpLocks/>
                <a:stCxn id="72" idx="4"/>
                <a:endCxn id="70" idx="6"/>
              </p:cNvCxnSpPr>
              <p:nvPr/>
            </p:nvCxnSpPr>
            <p:spPr>
              <a:xfrm flipH="1">
                <a:off x="9621576" y="4392834"/>
                <a:ext cx="1051846" cy="1035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直接连接符 133">
                <a:extLst>
                  <a:ext uri="{FF2B5EF4-FFF2-40B4-BE49-F238E27FC236}">
                    <a16:creationId xmlns:a16="http://schemas.microsoft.com/office/drawing/2014/main" id="{4BB467D1-08DF-7529-C46F-D3792AE2B470}"/>
                  </a:ext>
                </a:extLst>
              </p:cNvPr>
              <p:cNvCxnSpPr>
                <a:cxnSpLocks/>
                <a:stCxn id="73" idx="4"/>
                <a:endCxn id="70" idx="1"/>
              </p:cNvCxnSpPr>
              <p:nvPr/>
            </p:nvCxnSpPr>
            <p:spPr>
              <a:xfrm>
                <a:off x="8743573" y="4408349"/>
                <a:ext cx="511080" cy="867704"/>
              </a:xfrm>
              <a:prstGeom prst="line">
                <a:avLst/>
              </a:prstGeom>
              <a:ln>
                <a:solidFill>
                  <a:schemeClr val="accent1">
                    <a:alpha val="50000"/>
                  </a:schemeClr>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574A18EE-E7BD-44E8-6EDC-F8032A216CDE}"/>
                  </a:ext>
                </a:extLst>
              </p:cNvPr>
              <p:cNvCxnSpPr>
                <a:cxnSpLocks/>
                <a:stCxn id="71" idx="4"/>
                <a:endCxn id="70" idx="7"/>
              </p:cNvCxnSpPr>
              <p:nvPr/>
            </p:nvCxnSpPr>
            <p:spPr>
              <a:xfrm flipH="1">
                <a:off x="9558622" y="4408349"/>
                <a:ext cx="430164" cy="867704"/>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3" name="文本框 142">
              <a:extLst>
                <a:ext uri="{FF2B5EF4-FFF2-40B4-BE49-F238E27FC236}">
                  <a16:creationId xmlns:a16="http://schemas.microsoft.com/office/drawing/2014/main" id="{7B50BDAE-0CFD-3825-11B9-93EBFDE4A3AB}"/>
                </a:ext>
              </a:extLst>
            </p:cNvPr>
            <p:cNvSpPr txBox="1"/>
            <p:nvPr/>
          </p:nvSpPr>
          <p:spPr>
            <a:xfrm>
              <a:off x="10756322" y="3607000"/>
              <a:ext cx="356188"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144" name="文本框 143">
              <a:extLst>
                <a:ext uri="{FF2B5EF4-FFF2-40B4-BE49-F238E27FC236}">
                  <a16:creationId xmlns:a16="http://schemas.microsoft.com/office/drawing/2014/main" id="{2849D031-CF72-4AA2-5683-C480C293FD42}"/>
                </a:ext>
              </a:extLst>
            </p:cNvPr>
            <p:cNvSpPr txBox="1"/>
            <p:nvPr/>
          </p:nvSpPr>
          <p:spPr>
            <a:xfrm>
              <a:off x="9174449" y="4459078"/>
              <a:ext cx="356188"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145" name="文本框 144">
              <a:extLst>
                <a:ext uri="{FF2B5EF4-FFF2-40B4-BE49-F238E27FC236}">
                  <a16:creationId xmlns:a16="http://schemas.microsoft.com/office/drawing/2014/main" id="{8FE3F295-D1C7-FCFB-493D-3C7378DC2EC0}"/>
                </a:ext>
              </a:extLst>
            </p:cNvPr>
            <p:cNvSpPr txBox="1"/>
            <p:nvPr/>
          </p:nvSpPr>
          <p:spPr>
            <a:xfrm>
              <a:off x="9180757" y="1969938"/>
              <a:ext cx="356188" cy="461665"/>
            </a:xfrm>
            <a:prstGeom prst="rect">
              <a:avLst/>
            </a:prstGeom>
            <a:noFill/>
          </p:spPr>
          <p:txBody>
            <a:bodyPr wrap="none" rtlCol="0">
              <a:spAutoFit/>
            </a:bodyPr>
            <a:lstStyle/>
            <a:p>
              <a:r>
                <a:rPr lang="en-US" altLang="zh-CN" sz="2400" b="1" dirty="0">
                  <a:solidFill>
                    <a:srgbClr val="FF0000"/>
                  </a:solidFill>
                </a:rPr>
                <a:t>0</a:t>
              </a:r>
              <a:endParaRPr lang="zh-CN" altLang="en-US" sz="2400" b="1" dirty="0">
                <a:solidFill>
                  <a:srgbClr val="FF0000"/>
                </a:solidFill>
              </a:endParaRPr>
            </a:p>
          </p:txBody>
        </p:sp>
        <p:sp>
          <p:nvSpPr>
            <p:cNvPr id="146" name="文本框 145">
              <a:extLst>
                <a:ext uri="{FF2B5EF4-FFF2-40B4-BE49-F238E27FC236}">
                  <a16:creationId xmlns:a16="http://schemas.microsoft.com/office/drawing/2014/main" id="{E386ECBA-D643-ABD2-B34B-02E81340F9AA}"/>
                </a:ext>
              </a:extLst>
            </p:cNvPr>
            <p:cNvSpPr txBox="1"/>
            <p:nvPr/>
          </p:nvSpPr>
          <p:spPr>
            <a:xfrm>
              <a:off x="9081692" y="2745657"/>
              <a:ext cx="510076"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147" name="文本框 146">
              <a:extLst>
                <a:ext uri="{FF2B5EF4-FFF2-40B4-BE49-F238E27FC236}">
                  <a16:creationId xmlns:a16="http://schemas.microsoft.com/office/drawing/2014/main" id="{583DCC91-2A64-78F0-6088-AF2DDF69F42C}"/>
                </a:ext>
              </a:extLst>
            </p:cNvPr>
            <p:cNvSpPr txBox="1"/>
            <p:nvPr/>
          </p:nvSpPr>
          <p:spPr>
            <a:xfrm rot="18902995">
              <a:off x="9843967" y="4186528"/>
              <a:ext cx="356188" cy="461665"/>
            </a:xfrm>
            <a:prstGeom prst="rect">
              <a:avLst/>
            </a:prstGeom>
            <a:noFill/>
          </p:spPr>
          <p:txBody>
            <a:bodyPr wrap="none" rtlCol="0">
              <a:spAutoFit/>
            </a:bodyPr>
            <a:lstStyle/>
            <a:p>
              <a:r>
                <a:rPr lang="en-US" altLang="zh-CN" sz="2400" b="1" dirty="0">
                  <a:solidFill>
                    <a:srgbClr val="0070C0"/>
                  </a:solidFill>
                </a:rPr>
                <a:t>5</a:t>
              </a:r>
              <a:endParaRPr lang="zh-CN" altLang="en-US" sz="2400" b="1" dirty="0">
                <a:solidFill>
                  <a:srgbClr val="0070C0"/>
                </a:solidFill>
              </a:endParaRPr>
            </a:p>
          </p:txBody>
        </p:sp>
        <p:sp>
          <p:nvSpPr>
            <p:cNvPr id="148" name="文本框 147">
              <a:extLst>
                <a:ext uri="{FF2B5EF4-FFF2-40B4-BE49-F238E27FC236}">
                  <a16:creationId xmlns:a16="http://schemas.microsoft.com/office/drawing/2014/main" id="{AEE0338E-A833-FA76-06C3-3555EE3C68CF}"/>
                </a:ext>
              </a:extLst>
            </p:cNvPr>
            <p:cNvSpPr txBox="1"/>
            <p:nvPr/>
          </p:nvSpPr>
          <p:spPr>
            <a:xfrm rot="2736864">
              <a:off x="9950755" y="2765289"/>
              <a:ext cx="510076" cy="461665"/>
            </a:xfrm>
            <a:prstGeom prst="rect">
              <a:avLst/>
            </a:prstGeom>
            <a:noFill/>
          </p:spPr>
          <p:txBody>
            <a:bodyPr wrap="none" rtlCol="0">
              <a:spAutoFit/>
            </a:bodyPr>
            <a:lstStyle/>
            <a:p>
              <a:r>
                <a:rPr lang="en-US" altLang="zh-CN" sz="2400" b="1" dirty="0">
                  <a:solidFill>
                    <a:srgbClr val="0070C0"/>
                  </a:solidFill>
                </a:rPr>
                <a:t>-2</a:t>
              </a:r>
              <a:endParaRPr lang="zh-CN" altLang="en-US" sz="2400" b="1" dirty="0">
                <a:solidFill>
                  <a:srgbClr val="0070C0"/>
                </a:solidFill>
              </a:endParaRPr>
            </a:p>
          </p:txBody>
        </p:sp>
        <p:sp>
          <p:nvSpPr>
            <p:cNvPr id="149" name="文本框 148">
              <a:extLst>
                <a:ext uri="{FF2B5EF4-FFF2-40B4-BE49-F238E27FC236}">
                  <a16:creationId xmlns:a16="http://schemas.microsoft.com/office/drawing/2014/main" id="{2AEF756C-D8C8-43E7-3965-D2998DDE34C4}"/>
                </a:ext>
              </a:extLst>
            </p:cNvPr>
            <p:cNvSpPr txBox="1"/>
            <p:nvPr/>
          </p:nvSpPr>
          <p:spPr>
            <a:xfrm rot="3887746">
              <a:off x="9629579" y="2825981"/>
              <a:ext cx="356188" cy="461665"/>
            </a:xfrm>
            <a:prstGeom prst="rect">
              <a:avLst/>
            </a:prstGeom>
            <a:noFill/>
          </p:spPr>
          <p:txBody>
            <a:bodyPr wrap="none" rtlCol="0">
              <a:spAutoFit/>
            </a:bodyPr>
            <a:lstStyle/>
            <a:p>
              <a:r>
                <a:rPr lang="en-US" altLang="zh-CN" sz="2400" b="1" dirty="0">
                  <a:solidFill>
                    <a:srgbClr val="0070C0"/>
                  </a:solidFill>
                </a:rPr>
                <a:t>1</a:t>
              </a:r>
              <a:endParaRPr lang="zh-CN" altLang="en-US" sz="2400" b="1" dirty="0">
                <a:solidFill>
                  <a:srgbClr val="0070C0"/>
                </a:solidFill>
              </a:endParaRPr>
            </a:p>
          </p:txBody>
        </p:sp>
        <p:sp>
          <p:nvSpPr>
            <p:cNvPr id="150" name="文本框 149">
              <a:extLst>
                <a:ext uri="{FF2B5EF4-FFF2-40B4-BE49-F238E27FC236}">
                  <a16:creationId xmlns:a16="http://schemas.microsoft.com/office/drawing/2014/main" id="{91869384-F9D2-7E50-1847-75A0C7AAD0AB}"/>
                </a:ext>
              </a:extLst>
            </p:cNvPr>
            <p:cNvSpPr txBox="1"/>
            <p:nvPr/>
          </p:nvSpPr>
          <p:spPr>
            <a:xfrm rot="1157300">
              <a:off x="9879274" y="3178219"/>
              <a:ext cx="510076" cy="461665"/>
            </a:xfrm>
            <a:prstGeom prst="rect">
              <a:avLst/>
            </a:prstGeom>
            <a:noFill/>
          </p:spPr>
          <p:txBody>
            <a:bodyPr wrap="none" rtlCol="0">
              <a:spAutoFit/>
            </a:bodyPr>
            <a:lstStyle/>
            <a:p>
              <a:r>
                <a:rPr lang="en-US" altLang="zh-CN" sz="2400" b="1" dirty="0">
                  <a:solidFill>
                    <a:srgbClr val="0070C0"/>
                  </a:solidFill>
                </a:rPr>
                <a:t>-4</a:t>
              </a:r>
              <a:endParaRPr lang="zh-CN" altLang="en-US" sz="2400" b="1" dirty="0">
                <a:solidFill>
                  <a:srgbClr val="0070C0"/>
                </a:solidFill>
              </a:endParaRPr>
            </a:p>
          </p:txBody>
        </p:sp>
      </p:grpSp>
      <p:sp>
        <p:nvSpPr>
          <p:cNvPr id="152" name="文本框 151">
            <a:extLst>
              <a:ext uri="{FF2B5EF4-FFF2-40B4-BE49-F238E27FC236}">
                <a16:creationId xmlns:a16="http://schemas.microsoft.com/office/drawing/2014/main" id="{341BBDCE-3F64-C52B-A20F-DE392B88439F}"/>
              </a:ext>
            </a:extLst>
          </p:cNvPr>
          <p:cNvSpPr txBox="1"/>
          <p:nvPr/>
        </p:nvSpPr>
        <p:spPr>
          <a:xfrm>
            <a:off x="1749775" y="5620380"/>
            <a:ext cx="1695389" cy="369332"/>
          </a:xfrm>
          <a:prstGeom prst="rect">
            <a:avLst/>
          </a:prstGeom>
          <a:noFill/>
        </p:spPr>
        <p:txBody>
          <a:bodyPr wrap="square">
            <a:spAutoFit/>
          </a:bodyPr>
          <a:lstStyle/>
          <a:p>
            <a:r>
              <a:rPr lang="en-US" altLang="ja-JP" sz="1800" b="1" dirty="0"/>
              <a:t>Guest</a:t>
            </a:r>
            <a:r>
              <a:rPr lang="ja-JP" altLang="en-US" sz="1800" b="1" dirty="0"/>
              <a:t>グラフ</a:t>
            </a:r>
            <a:endParaRPr lang="zh-CN" altLang="en-US" dirty="0"/>
          </a:p>
        </p:txBody>
      </p:sp>
      <p:sp>
        <p:nvSpPr>
          <p:cNvPr id="154" name="文本框 153">
            <a:extLst>
              <a:ext uri="{FF2B5EF4-FFF2-40B4-BE49-F238E27FC236}">
                <a16:creationId xmlns:a16="http://schemas.microsoft.com/office/drawing/2014/main" id="{C159D219-9EC9-ADB5-566C-82814F065F32}"/>
              </a:ext>
            </a:extLst>
          </p:cNvPr>
          <p:cNvSpPr txBox="1"/>
          <p:nvPr/>
        </p:nvSpPr>
        <p:spPr>
          <a:xfrm>
            <a:off x="8826555" y="5618625"/>
            <a:ext cx="1439399" cy="369332"/>
          </a:xfrm>
          <a:prstGeom prst="rect">
            <a:avLst/>
          </a:prstGeom>
          <a:noFill/>
        </p:spPr>
        <p:txBody>
          <a:bodyPr wrap="square">
            <a:spAutoFit/>
          </a:bodyPr>
          <a:lstStyle/>
          <a:p>
            <a:r>
              <a:rPr lang="en-US" altLang="ja-JP" sz="1800" b="1" dirty="0"/>
              <a:t>Host</a:t>
            </a:r>
            <a:r>
              <a:rPr lang="ja-JP" altLang="en-US" sz="1800" b="1" dirty="0"/>
              <a:t>グラフ</a:t>
            </a:r>
            <a:endParaRPr lang="zh-CN" altLang="en-US" dirty="0"/>
          </a:p>
        </p:txBody>
      </p:sp>
      <p:sp>
        <p:nvSpPr>
          <p:cNvPr id="8" name="左大括号 7">
            <a:extLst>
              <a:ext uri="{FF2B5EF4-FFF2-40B4-BE49-F238E27FC236}">
                <a16:creationId xmlns:a16="http://schemas.microsoft.com/office/drawing/2014/main" id="{65862C55-C1BB-34F0-F249-3B7438D017BA}"/>
              </a:ext>
            </a:extLst>
          </p:cNvPr>
          <p:cNvSpPr/>
          <p:nvPr/>
        </p:nvSpPr>
        <p:spPr>
          <a:xfrm rot="16200000">
            <a:off x="3795038" y="1513566"/>
            <a:ext cx="322024" cy="15279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1" name="左大括号 10">
            <a:extLst>
              <a:ext uri="{FF2B5EF4-FFF2-40B4-BE49-F238E27FC236}">
                <a16:creationId xmlns:a16="http://schemas.microsoft.com/office/drawing/2014/main" id="{51D97BA0-4085-AEBE-FA62-8717341389CE}"/>
              </a:ext>
            </a:extLst>
          </p:cNvPr>
          <p:cNvSpPr/>
          <p:nvPr/>
        </p:nvSpPr>
        <p:spPr>
          <a:xfrm rot="16200000">
            <a:off x="6501170" y="591375"/>
            <a:ext cx="322024" cy="335651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9085A19-288E-4034-BCAF-AE79BDB12F6D}"/>
              </a:ext>
            </a:extLst>
          </p:cNvPr>
          <p:cNvSpPr txBox="1"/>
          <p:nvPr/>
        </p:nvSpPr>
        <p:spPr>
          <a:xfrm>
            <a:off x="3314237" y="2458391"/>
            <a:ext cx="1422304" cy="369332"/>
          </a:xfrm>
          <a:prstGeom prst="rect">
            <a:avLst/>
          </a:prstGeom>
          <a:noFill/>
        </p:spPr>
        <p:txBody>
          <a:bodyPr wrap="square" rtlCol="0">
            <a:spAutoFit/>
          </a:bodyPr>
          <a:lstStyle/>
          <a:p>
            <a:r>
              <a:rPr lang="ja-JP" altLang="en-US" b="1" dirty="0"/>
              <a:t>頂点の重み</a:t>
            </a:r>
            <a:endParaRPr lang="zh-CN" altLang="en-US" b="1" dirty="0"/>
          </a:p>
        </p:txBody>
      </p:sp>
      <p:sp>
        <p:nvSpPr>
          <p:cNvPr id="15" name="文本框 14">
            <a:extLst>
              <a:ext uri="{FF2B5EF4-FFF2-40B4-BE49-F238E27FC236}">
                <a16:creationId xmlns:a16="http://schemas.microsoft.com/office/drawing/2014/main" id="{E8736AC3-42C9-3A5A-8EFC-C920DBDD2C59}"/>
              </a:ext>
            </a:extLst>
          </p:cNvPr>
          <p:cNvSpPr txBox="1"/>
          <p:nvPr/>
        </p:nvSpPr>
        <p:spPr>
          <a:xfrm>
            <a:off x="6105933" y="2458391"/>
            <a:ext cx="1186376" cy="369332"/>
          </a:xfrm>
          <a:prstGeom prst="rect">
            <a:avLst/>
          </a:prstGeom>
          <a:noFill/>
        </p:spPr>
        <p:txBody>
          <a:bodyPr wrap="square" rtlCol="0">
            <a:spAutoFit/>
          </a:bodyPr>
          <a:lstStyle/>
          <a:p>
            <a:r>
              <a:rPr lang="ja-JP" altLang="en-US" b="1" dirty="0"/>
              <a:t>辺の重み</a:t>
            </a:r>
            <a:endParaRPr lang="zh-CN" altLang="en-US" b="1" dirty="0"/>
          </a:p>
        </p:txBody>
      </p:sp>
    </p:spTree>
    <p:extLst>
      <p:ext uri="{BB962C8B-B14F-4D97-AF65-F5344CB8AC3E}">
        <p14:creationId xmlns:p14="http://schemas.microsoft.com/office/powerpoint/2010/main" val="1683617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11649138" cy="1415772"/>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pPr marL="285750" indent="-285750">
              <a:buFont typeface="Arial" panose="020B0604020202020204" pitchFamily="34" charset="0"/>
              <a:buChar char="•"/>
            </a:pPr>
            <a:r>
              <a:rPr lang="ja-JP" altLang="en-US" dirty="0"/>
              <a:t>町の座標あるいは距離行列が与えられたとき、全ての町をちょうど一度ずつ巡り出発地に戻る巡回路のうちで</a:t>
            </a:r>
            <a:r>
              <a:rPr lang="ja-JP" altLang="en-US" b="1" dirty="0"/>
              <a:t>総移動距離が最小のもの</a:t>
            </a:r>
            <a:r>
              <a:rPr lang="ja-JP" altLang="en-US" dirty="0"/>
              <a:t>を求める組合せ最適化問題である</a:t>
            </a:r>
            <a:endParaRPr lang="en-US" altLang="ja-JP" dirty="0"/>
          </a:p>
          <a:p>
            <a:endParaRPr lang="en-US" altLang="zh-CN"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854801"/>
            <a:ext cx="5009457" cy="923330"/>
          </a:xfrm>
          <a:prstGeom prst="rect">
            <a:avLst/>
          </a:prstGeom>
          <a:noFill/>
        </p:spPr>
        <p:txBody>
          <a:bodyPr wrap="square">
            <a:spAutoFit/>
          </a:bodyPr>
          <a:lstStyle/>
          <a:p>
            <a:r>
              <a:rPr lang="ja-JP" altLang="en-US" dirty="0"/>
              <a:t>このインスタンスの</a:t>
            </a:r>
            <a:endParaRPr lang="en-US" altLang="ja-JP" dirty="0"/>
          </a:p>
          <a:p>
            <a:r>
              <a:rPr lang="ja-JP" altLang="en-US" dirty="0"/>
              <a:t>最適巡回路：</a:t>
            </a:r>
            <a:r>
              <a:rPr lang="en-US" altLang="ja-JP" b="1" dirty="0"/>
              <a:t>1→2 → 3 → 4 → 5 →1</a:t>
            </a:r>
          </a:p>
          <a:p>
            <a:r>
              <a:rPr lang="ja-JP" altLang="en-US" dirty="0"/>
              <a:t>総距離は</a:t>
            </a:r>
            <a:r>
              <a:rPr lang="en-US" altLang="ja-JP" dirty="0"/>
              <a:t> </a:t>
            </a:r>
            <a:r>
              <a:rPr lang="en-US" altLang="ja-JP" b="1" dirty="0"/>
              <a:t>1+2+2+3+2=10</a:t>
            </a:r>
            <a:endParaRPr lang="zh-CN" altLang="en-US" b="1"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2489787"/>
            <a:ext cx="2767104" cy="1077218"/>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a:p>
            <a:endParaRPr lang="en-US" altLang="ja-JP" sz="1600" dirty="0"/>
          </a:p>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978982737"/>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7</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6</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1" dirty="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b="1" dirty="0"/>
                        <a:t>0</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2324642" cy="1908214"/>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2324642" cy="1908214"/>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5</a:t>
              </a:r>
              <a:endParaRPr lang="zh-CN" altLang="en-US" b="1"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62316" y="3028397"/>
            <a:ext cx="382750" cy="5764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545066" y="3028397"/>
            <a:ext cx="961800" cy="13532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506866" y="3163719"/>
            <a:ext cx="326696" cy="98417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545064" y="4147895"/>
            <a:ext cx="1288498" cy="7927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62316" y="3604868"/>
            <a:ext cx="382748" cy="62229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800493" cy="369332"/>
          </a:xfrm>
          <a:prstGeom prst="rect">
            <a:avLst/>
          </a:prstGeom>
          <a:noFill/>
        </p:spPr>
        <p:txBody>
          <a:bodyPr wrap="none" rtlCol="0">
            <a:spAutoFit/>
          </a:bodyPr>
          <a:lstStyle/>
          <a:p>
            <a:r>
              <a:rPr lang="ja-JP" altLang="en-US" b="1" dirty="0"/>
              <a:t>町の完全グラフ</a:t>
            </a:r>
            <a:endParaRPr lang="zh-CN" altLang="en-US" b="1"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2031325" cy="369332"/>
          </a:xfrm>
          <a:prstGeom prst="rect">
            <a:avLst/>
          </a:prstGeom>
          <a:noFill/>
        </p:spPr>
        <p:txBody>
          <a:bodyPr wrap="none" rtlCol="0">
            <a:spAutoFit/>
          </a:bodyPr>
          <a:lstStyle/>
          <a:p>
            <a:r>
              <a:rPr lang="ja-JP" altLang="en-US" b="1" dirty="0"/>
              <a:t>求めた最適巡回路</a:t>
            </a:r>
            <a:endParaRPr lang="zh-CN" altLang="en-US" b="1" dirty="0"/>
          </a:p>
        </p:txBody>
      </p:sp>
      <p:sp>
        <p:nvSpPr>
          <p:cNvPr id="60" name="箭头: 右 59">
            <a:extLst>
              <a:ext uri="{FF2B5EF4-FFF2-40B4-BE49-F238E27FC236}">
                <a16:creationId xmlns:a16="http://schemas.microsoft.com/office/drawing/2014/main" id="{E518F9D6-B0EE-30B4-11EE-984F5633F866}"/>
              </a:ext>
            </a:extLst>
          </p:cNvPr>
          <p:cNvSpPr/>
          <p:nvPr/>
        </p:nvSpPr>
        <p:spPr>
          <a:xfrm>
            <a:off x="7908043" y="3665251"/>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1107996" cy="369332"/>
          </a:xfrm>
          <a:prstGeom prst="rect">
            <a:avLst/>
          </a:prstGeom>
          <a:noFill/>
        </p:spPr>
        <p:txBody>
          <a:bodyPr wrap="none" rtlCol="0">
            <a:spAutoFit/>
          </a:bodyPr>
          <a:lstStyle/>
          <a:p>
            <a:r>
              <a:rPr lang="ja-JP" altLang="en-US" b="1" dirty="0"/>
              <a:t>ソルバー</a:t>
            </a:r>
            <a:endParaRPr lang="zh-CN" altLang="en-US" b="1" dirty="0"/>
          </a:p>
        </p:txBody>
      </p:sp>
    </p:spTree>
    <p:extLst>
      <p:ext uri="{BB962C8B-B14F-4D97-AF65-F5344CB8AC3E}">
        <p14:creationId xmlns:p14="http://schemas.microsoft.com/office/powerpoint/2010/main" val="629291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5" y="11709"/>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73169" y="71177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56118" y="825495"/>
            <a:ext cx="4756670" cy="923330"/>
          </a:xfrm>
          <a:prstGeom prst="rect">
            <a:avLst/>
          </a:prstGeom>
          <a:noFill/>
        </p:spPr>
        <p:txBody>
          <a:bodyPr wrap="square">
            <a:spAutoFit/>
          </a:bodyPr>
          <a:lstStyle/>
          <a:p>
            <a:r>
              <a:rPr lang="en-US" altLang="ja-JP" b="1" dirty="0"/>
              <a:t>TSP</a:t>
            </a:r>
            <a:r>
              <a:rPr lang="ja-JP" altLang="en-US" b="1" dirty="0"/>
              <a:t>問題の</a:t>
            </a:r>
            <a:r>
              <a:rPr lang="en-US" altLang="ja-JP" b="1" dirty="0"/>
              <a:t>QUBO</a:t>
            </a:r>
            <a:r>
              <a:rPr lang="ja-JP" altLang="en-US" b="1" dirty="0"/>
              <a:t>モデル</a:t>
            </a:r>
            <a:endParaRPr lang="en-US" altLang="ja-JP" b="1" dirty="0"/>
          </a:p>
          <a:p>
            <a:pPr marL="285750" indent="-285750">
              <a:buFont typeface="Arial" panose="020B0604020202020204" pitchFamily="34" charset="0"/>
              <a:buChar char="•"/>
            </a:pPr>
            <a:r>
              <a:rPr lang="ja-JP" altLang="en-US" dirty="0"/>
              <a:t>目的関数</a:t>
            </a:r>
            <a:endParaRPr lang="en-US" altLang="ja-JP" dirty="0"/>
          </a:p>
          <a:p>
            <a:pPr marL="285750" indent="-285750">
              <a:buFont typeface="Arial" panose="020B0604020202020204" pitchFamily="34" charset="0"/>
              <a:buChar char="•"/>
            </a:pPr>
            <a:r>
              <a:rPr lang="ja-JP" altLang="en-US" dirty="0"/>
              <a:t>制約条件から変換された</a:t>
            </a:r>
            <a:r>
              <a:rPr lang="en-US" altLang="ja-JP" dirty="0"/>
              <a:t>QUBO</a:t>
            </a:r>
            <a:r>
              <a:rPr lang="ja-JP" altLang="en-US" dirty="0"/>
              <a:t>式</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D9B905-15FC-CC96-4D8C-B4CA4DBAD3CA}"/>
                  </a:ext>
                </a:extLst>
              </p:cNvPr>
              <p:cNvSpPr txBox="1"/>
              <p:nvPr/>
            </p:nvSpPr>
            <p:spPr>
              <a:xfrm>
                <a:off x="88476" y="1865484"/>
                <a:ext cx="5464518" cy="5032019"/>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目的関数</a:t>
                </a:r>
                <a:endParaRPr lang="en-US" altLang="ja-JP" b="1" dirty="0"/>
              </a:p>
              <a:p>
                <a:r>
                  <a:rPr lang="ja-JP" altLang="en-US" dirty="0"/>
                  <a:t>例えば：町</a:t>
                </a:r>
                <a:r>
                  <a:rPr lang="ja-JP" altLang="en-US" b="1" dirty="0"/>
                  <a:t>四つ</a:t>
                </a:r>
                <a:r>
                  <a:rPr lang="ja-JP" altLang="en-US" dirty="0"/>
                  <a:t>ある</a:t>
                </a:r>
                <a:r>
                  <a:rPr lang="en-US" altLang="ja-JP" dirty="0"/>
                  <a:t>TSP</a:t>
                </a:r>
                <a:r>
                  <a:rPr lang="ja-JP" altLang="en-US" dirty="0"/>
                  <a:t>インスタンス</a:t>
                </a:r>
                <a:endParaRPr lang="en-US" altLang="ja-JP" dirty="0"/>
              </a:p>
              <a:p>
                <a:r>
                  <a:rPr lang="ja-JP" altLang="en-US" dirty="0"/>
                  <a:t>バイナリ変数</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sub>
                    </m:sSub>
                  </m:oMath>
                </a14:m>
                <a:r>
                  <a:rPr lang="ja-JP" altLang="en-US" dirty="0"/>
                  <a:t>を定義する：</a:t>
                </a:r>
                <a:endParaRPr lang="en-US" altLang="zh-CN" dirty="0"/>
              </a:p>
              <a:p>
                <a:pPr algn="dist"/>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b="0" i="1" smtClean="0">
                                  <a:latin typeface="Cambria Math" panose="02040503050406030204" pitchFamily="18" charset="0"/>
                                </a:rPr>
                                <m:t>1,  </m:t>
                              </m:r>
                              <m:r>
                                <a:rPr lang="ja-JP" altLang="en-US" i="1">
                                  <a:latin typeface="Cambria Math" panose="02040503050406030204" pitchFamily="18" charset="0"/>
                                </a:rPr>
                                <m:t>町</m:t>
                              </m:r>
                              <m:r>
                                <a:rPr lang="en-US" altLang="ja-JP" i="1">
                                  <a:latin typeface="Cambria Math" panose="02040503050406030204" pitchFamily="18" charset="0"/>
                                </a:rPr>
                                <m:t>𝑖</m:t>
                              </m:r>
                              <m:r>
                                <a:rPr lang="ja-JP" altLang="en-US" i="1">
                                  <a:latin typeface="Cambria Math" panose="02040503050406030204" pitchFamily="18" charset="0"/>
                                </a:rPr>
                                <m:t>へ</m:t>
                              </m:r>
                              <m:r>
                                <a:rPr lang="en-US" altLang="ja-JP" i="1">
                                  <a:latin typeface="Cambria Math" panose="02040503050406030204" pitchFamily="18" charset="0"/>
                                </a:rPr>
                                <m:t>𝑡</m:t>
                              </m:r>
                              <m:r>
                                <a:rPr lang="ja-JP" altLang="en-US" i="1">
                                  <a:latin typeface="Cambria Math" panose="02040503050406030204" pitchFamily="18" charset="0"/>
                                </a:rPr>
                                <m:t>番目に訪れる</m:t>
                              </m:r>
                            </m:e>
                            <m:e>
                              <m:r>
                                <a:rPr lang="en-US" altLang="ja-JP" b="0" i="1" smtClean="0">
                                  <a:latin typeface="Cambria Math" panose="02040503050406030204" pitchFamily="18" charset="0"/>
                                </a:rPr>
                                <m:t>     </m:t>
                              </m:r>
                              <m:r>
                                <a:rPr lang="en-US" altLang="zh-CN" b="0" i="1" smtClean="0">
                                  <a:latin typeface="Cambria Math" panose="02040503050406030204" pitchFamily="18" charset="0"/>
                                </a:rPr>
                                <m:t>0,  </m:t>
                              </m:r>
                              <m:r>
                                <a:rPr lang="ja-JP" altLang="en-US" i="1" smtClean="0">
                                  <a:latin typeface="Cambria Math" panose="02040503050406030204" pitchFamily="18" charset="0"/>
                                </a:rPr>
                                <m:t>町</m:t>
                              </m:r>
                              <m:r>
                                <a:rPr lang="en-US" altLang="zh-CN" b="0" i="1" smtClean="0">
                                  <a:latin typeface="Cambria Math" panose="02040503050406030204" pitchFamily="18" charset="0"/>
                                </a:rPr>
                                <m:t>𝑖</m:t>
                              </m:r>
                              <m:r>
                                <a:rPr lang="ja-JP" altLang="en-US" i="1">
                                  <a:latin typeface="Cambria Math" panose="02040503050406030204" pitchFamily="18" charset="0"/>
                                </a:rPr>
                                <m:t>へ</m:t>
                              </m:r>
                              <m:r>
                                <a:rPr lang="en-US" altLang="zh-CN" b="0" i="1" smtClean="0">
                                  <a:latin typeface="Cambria Math" panose="02040503050406030204" pitchFamily="18" charset="0"/>
                                </a:rPr>
                                <m:t>𝑡</m:t>
                              </m:r>
                              <m:r>
                                <a:rPr lang="ja-JP" altLang="en-US" i="1">
                                  <a:latin typeface="Cambria Math" panose="02040503050406030204" pitchFamily="18" charset="0"/>
                                </a:rPr>
                                <m:t>番目に</m:t>
                              </m:r>
                              <m:r>
                                <a:rPr lang="ja-JP" altLang="en-US" i="1" smtClean="0">
                                  <a:latin typeface="Cambria Math" panose="02040503050406030204" pitchFamily="18" charset="0"/>
                                </a:rPr>
                                <m:t>訪れない</m:t>
                              </m:r>
                            </m:e>
                          </m:eqArr>
                        </m:e>
                      </m:d>
                    </m:oMath>
                  </m:oMathPara>
                </a14:m>
                <a:endParaRPr lang="en-US" altLang="zh-CN" dirty="0"/>
              </a:p>
              <a:p>
                <a:pPr algn="dist"/>
                <a:endParaRPr lang="en-US" altLang="zh-CN" dirty="0"/>
              </a:p>
              <a:p>
                <a:r>
                  <a:rPr lang="ja-JP" altLang="en-US" dirty="0"/>
                  <a:t>町四つある</a:t>
                </a:r>
                <a:r>
                  <a:rPr lang="en-US" altLang="ja-JP" dirty="0"/>
                  <a:t>TSP</a:t>
                </a:r>
                <a:r>
                  <a:rPr lang="ja-JP" altLang="en-US" dirty="0"/>
                  <a:t>問題は</a:t>
                </a:r>
                <a:r>
                  <a:rPr lang="en-US" altLang="ja-JP" b="1" dirty="0"/>
                  <a:t>16</a:t>
                </a:r>
                <a:r>
                  <a:rPr lang="ja-JP" altLang="en-US" dirty="0"/>
                  <a:t>個のバイナリ変数が必要</a:t>
                </a:r>
                <a:endParaRPr lang="en-US" altLang="zh-CN"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3</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3</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4,2</m:t>
                        </m:r>
                      </m:sub>
                    </m:sSub>
                    <m:r>
                      <a:rPr lang="en-US" altLang="zh-CN" sz="2000" b="0"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4</m:t>
                        </m:r>
                        <m:r>
                          <a:rPr lang="en-US" altLang="zh-CN" sz="2000" i="1">
                            <a:latin typeface="Cambria Math" panose="02040503050406030204" pitchFamily="18" charset="0"/>
                          </a:rPr>
                          <m:t>,</m:t>
                        </m:r>
                        <m:r>
                          <a:rPr lang="en-US" altLang="zh-CN" sz="2000" b="0" i="1" smtClean="0">
                            <a:latin typeface="Cambria Math" panose="02040503050406030204" pitchFamily="18" charset="0"/>
                          </a:rPr>
                          <m:t>3</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4</m:t>
                        </m:r>
                        <m:r>
                          <a:rPr lang="en-US" altLang="zh-CN" sz="2000" i="1">
                            <a:latin typeface="Cambria Math" panose="02040503050406030204" pitchFamily="18" charset="0"/>
                          </a:rPr>
                          <m:t>,</m:t>
                        </m:r>
                        <m:r>
                          <a:rPr lang="en-US" altLang="zh-CN" sz="2000" b="0" i="1" smtClean="0">
                            <a:latin typeface="Cambria Math" panose="02040503050406030204" pitchFamily="18" charset="0"/>
                          </a:rPr>
                          <m:t>4</m:t>
                        </m:r>
                      </m:sub>
                    </m:sSub>
                  </m:oMath>
                </a14:m>
                <a:endParaRPr lang="en-US" altLang="zh-CN" sz="2000" dirty="0"/>
              </a:p>
              <a:p>
                <a:endParaRPr lang="en-US" altLang="zh-CN" dirty="0"/>
              </a:p>
              <a:p>
                <a:r>
                  <a:rPr lang="ja-JP" altLang="en-US" dirty="0"/>
                  <a:t>目的関数：</a:t>
                </a:r>
                <a:endParaRPr lang="en-US" altLang="ja-JP" dirty="0"/>
              </a:p>
              <a:p>
                <a:pPr/>
                <a14:m>
                  <m:oMathPara xmlns:m="http://schemas.openxmlformats.org/officeDocument/2006/math">
                    <m:oMathParaPr>
                      <m:jc m:val="left"/>
                    </m:oMathParaPr>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4</m:t>
                                      </m:r>
                                    </m:sub>
                                  </m:sSub>
                                </m:e>
                              </m:nary>
                            </m:e>
                          </m:nary>
                        </m:e>
                      </m:nary>
                    </m:oMath>
                  </m:oMathPara>
                </a14:m>
                <a:endParaRPr lang="en-US" altLang="zh-CN" dirty="0"/>
              </a:p>
              <a:p>
                <a:endParaRPr lang="en-US" altLang="zh-CN" b="0" dirty="0"/>
              </a:p>
            </p:txBody>
          </p:sp>
        </mc:Choice>
        <mc:Fallback xmlns="">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88476" y="1865484"/>
                <a:ext cx="5464518" cy="5032019"/>
              </a:xfrm>
              <a:prstGeom prst="rect">
                <a:avLst/>
              </a:prstGeom>
              <a:blipFill>
                <a:blip r:embed="rId3"/>
                <a:stretch>
                  <a:fillRect l="-1004" t="-606"/>
                </a:stretch>
              </a:blipFill>
            </p:spPr>
            <p:txBody>
              <a:bodyPr/>
              <a:lstStyle/>
              <a:p>
                <a:r>
                  <a:rPr lang="zh-CN" altLang="en-US">
                    <a:noFill/>
                  </a:rPr>
                  <a:t> </a:t>
                </a:r>
              </a:p>
            </p:txBody>
          </p:sp>
        </mc:Fallback>
      </mc:AlternateContent>
      <p:grpSp>
        <p:nvGrpSpPr>
          <p:cNvPr id="25" name="组合 24">
            <a:extLst>
              <a:ext uri="{FF2B5EF4-FFF2-40B4-BE49-F238E27FC236}">
                <a16:creationId xmlns:a16="http://schemas.microsoft.com/office/drawing/2014/main" id="{033061CB-399B-B72C-CB6F-6CA7B67BD9A7}"/>
              </a:ext>
            </a:extLst>
          </p:cNvPr>
          <p:cNvGrpSpPr/>
          <p:nvPr/>
        </p:nvGrpSpPr>
        <p:grpSpPr>
          <a:xfrm>
            <a:off x="2820735" y="4589123"/>
            <a:ext cx="2839733" cy="1242692"/>
            <a:chOff x="5724326" y="5590921"/>
            <a:chExt cx="3115093" cy="1363192"/>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1" cy="40514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1" cy="405145"/>
                    </a:xfrm>
                    <a:prstGeom prst="rect">
                      <a:avLst/>
                    </a:prstGeom>
                    <a:blipFill>
                      <a:blip r:embed="rId4"/>
                      <a:stretch>
                        <a:fillRect l="-6667"/>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4" y="5893234"/>
                      <a:ext cx="393699" cy="40514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4" y="5893234"/>
                      <a:ext cx="393699" cy="405145"/>
                    </a:xfrm>
                    <a:prstGeom prst="rect">
                      <a:avLst/>
                    </a:prstGeom>
                    <a:blipFill>
                      <a:blip r:embed="rId5"/>
                      <a:stretch>
                        <a:fillRect l="-1695" b="-13333"/>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1" y="5838244"/>
                  <a:ext cx="423714" cy="332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𝒋</m:t>
                            </m:r>
                          </m:sub>
                        </m:sSub>
                      </m:oMath>
                    </m:oMathPara>
                  </a14:m>
                  <a:endParaRPr lang="zh-CN" altLang="en-US" b="1"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1" y="5838244"/>
                  <a:ext cx="423714" cy="332697"/>
                </a:xfrm>
                <a:prstGeom prst="rect">
                  <a:avLst/>
                </a:prstGeom>
                <a:blipFill>
                  <a:blip r:embed="rId6"/>
                  <a:stretch>
                    <a:fillRect l="-14063" r="-9375"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709004" cy="7090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1" i="1" smtClean="0">
                            <a:latin typeface="Cambria Math" panose="02040503050406030204" pitchFamily="18" charset="0"/>
                          </a:rPr>
                          <m:t>𝒕</m:t>
                        </m:r>
                      </m:oMath>
                    </m:oMathPara>
                  </a14:m>
                  <a:endParaRPr lang="en-US" altLang="ja-JP" b="1" dirty="0"/>
                </a:p>
                <a:p>
                  <a:r>
                    <a:rPr lang="ja-JP" altLang="en-US" b="1" dirty="0"/>
                    <a:t>番目</a:t>
                  </a:r>
                  <a:endParaRPr lang="zh-CN" altLang="en-US" b="1"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709004" cy="709004"/>
                </a:xfrm>
                <a:prstGeom prst="rect">
                  <a:avLst/>
                </a:prstGeom>
                <a:blipFill>
                  <a:blip r:embed="rId7"/>
                  <a:stretch>
                    <a:fillRect l="-7547" r="-8491" b="-130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6988273" y="6245109"/>
                  <a:ext cx="1851146" cy="70900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1" i="1" smtClean="0">
                                <a:latin typeface="Cambria Math" panose="02040503050406030204" pitchFamily="18" charset="0"/>
                              </a:rPr>
                            </m:ctrlPr>
                          </m:dPr>
                          <m:e>
                            <m:r>
                              <a:rPr lang="en-US" altLang="ja-JP" b="1" i="1">
                                <a:latin typeface="Cambria Math" panose="02040503050406030204" pitchFamily="18" charset="0"/>
                              </a:rPr>
                              <m:t>𝒕</m:t>
                            </m:r>
                            <m:r>
                              <a:rPr lang="en-US" altLang="ja-JP" b="1" i="1">
                                <a:latin typeface="Cambria Math" panose="02040503050406030204" pitchFamily="18" charset="0"/>
                              </a:rPr>
                              <m:t>+</m:t>
                            </m:r>
                            <m:r>
                              <a:rPr lang="en-US" altLang="ja-JP" b="1" i="1">
                                <a:latin typeface="Cambria Math" panose="02040503050406030204" pitchFamily="18" charset="0"/>
                              </a:rPr>
                              <m:t>𝟏</m:t>
                            </m:r>
                          </m:e>
                        </m:d>
                        <m:r>
                          <a:rPr lang="en-US" altLang="ja-JP" b="1" i="1" smtClean="0">
                            <a:latin typeface="Cambria Math" panose="02040503050406030204" pitchFamily="18" charset="0"/>
                          </a:rPr>
                          <m:t> </m:t>
                        </m:r>
                        <m:r>
                          <a:rPr lang="en-US" altLang="ja-JP" b="1" i="1" smtClean="0">
                            <a:latin typeface="Cambria Math" panose="02040503050406030204" pitchFamily="18" charset="0"/>
                          </a:rPr>
                          <m:t>𝒎𝒐𝒅</m:t>
                        </m:r>
                        <m:r>
                          <a:rPr lang="en-US" altLang="ja-JP" b="1" i="1" smtClean="0">
                            <a:latin typeface="Cambria Math" panose="02040503050406030204" pitchFamily="18" charset="0"/>
                          </a:rPr>
                          <m:t> </m:t>
                        </m:r>
                        <m:r>
                          <a:rPr lang="en-US" altLang="ja-JP" b="1" i="1" smtClean="0">
                            <a:latin typeface="Cambria Math" panose="02040503050406030204" pitchFamily="18" charset="0"/>
                          </a:rPr>
                          <m:t>𝟒</m:t>
                        </m:r>
                      </m:oMath>
                    </m:oMathPara>
                  </a14:m>
                  <a:endParaRPr lang="en-US" altLang="ja-JP" b="1" dirty="0"/>
                </a:p>
                <a:p>
                  <a:pPr algn="ctr"/>
                  <a:r>
                    <a:rPr lang="ja-JP" altLang="en-US" b="1" dirty="0"/>
                    <a:t>番目</a:t>
                  </a:r>
                  <a:endParaRPr lang="zh-CN" altLang="en-US" b="1"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6988273" y="6245109"/>
                  <a:ext cx="1851146" cy="709004"/>
                </a:xfrm>
                <a:prstGeom prst="rect">
                  <a:avLst/>
                </a:prstGeom>
                <a:blipFill>
                  <a:blip r:embed="rId8"/>
                  <a:stretch>
                    <a:fillRect b="-1415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B493094-E3EE-4085-341A-63673F129794}"/>
                  </a:ext>
                </a:extLst>
              </p:cNvPr>
              <p:cNvSpPr txBox="1"/>
              <p:nvPr/>
            </p:nvSpPr>
            <p:spPr>
              <a:xfrm>
                <a:off x="10039321" y="219391"/>
                <a:ext cx="1851593" cy="325089"/>
              </a:xfrm>
              <a:prstGeom prst="rect">
                <a:avLst/>
              </a:prstGeom>
              <a:noFill/>
              <a:ln>
                <a:solidFill>
                  <a:schemeClr val="tx1"/>
                </a:solidFill>
              </a:ln>
            </p:spPr>
            <p:txBody>
              <a:bodyPr wrap="square">
                <a:spAutoFit/>
              </a:bodyPr>
              <a:lstStyle/>
              <a:p>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sub>
                    </m:sSub>
                  </m:oMath>
                </a14:m>
                <a:r>
                  <a:rPr lang="ja-JP" altLang="en-US" sz="1400" b="0" dirty="0"/>
                  <a:t>：町</a:t>
                </a:r>
                <a14:m>
                  <m:oMath xmlns:m="http://schemas.openxmlformats.org/officeDocument/2006/math">
                    <m:r>
                      <a:rPr lang="en-US" altLang="ja-JP" sz="1400" b="0" i="1" smtClean="0">
                        <a:latin typeface="Cambria Math" panose="02040503050406030204" pitchFamily="18" charset="0"/>
                      </a:rPr>
                      <m:t>𝑖</m:t>
                    </m:r>
                  </m:oMath>
                </a14:m>
                <a:r>
                  <a:rPr lang="ja-JP" altLang="en-US" sz="1400" b="0" dirty="0"/>
                  <a:t>と町</a:t>
                </a:r>
                <a14:m>
                  <m:oMath xmlns:m="http://schemas.openxmlformats.org/officeDocument/2006/math">
                    <m:r>
                      <a:rPr lang="en-US" altLang="ja-JP" sz="1400" b="0" i="1" smtClean="0">
                        <a:latin typeface="Cambria Math" panose="02040503050406030204" pitchFamily="18" charset="0"/>
                      </a:rPr>
                      <m:t>𝑗</m:t>
                    </m:r>
                  </m:oMath>
                </a14:m>
                <a:r>
                  <a:rPr lang="ja-JP" altLang="en-US" sz="1400" b="0" dirty="0"/>
                  <a:t>の距離</a:t>
                </a:r>
                <a:endParaRPr lang="zh-CN" altLang="en-US" sz="1400" dirty="0"/>
              </a:p>
            </p:txBody>
          </p:sp>
        </mc:Choice>
        <mc:Fallback xmlns="">
          <p:sp>
            <p:nvSpPr>
              <p:cNvPr id="9" name="文本框 8">
                <a:extLst>
                  <a:ext uri="{FF2B5EF4-FFF2-40B4-BE49-F238E27FC236}">
                    <a16:creationId xmlns:a16="http://schemas.microsoft.com/office/drawing/2014/main" id="{EB493094-E3EE-4085-341A-63673F129794}"/>
                  </a:ext>
                </a:extLst>
              </p:cNvPr>
              <p:cNvSpPr txBox="1">
                <a:spLocks noRot="1" noChangeAspect="1" noMove="1" noResize="1" noEditPoints="1" noAdjustHandles="1" noChangeArrowheads="1" noChangeShapeType="1" noTextEdit="1"/>
              </p:cNvSpPr>
              <p:nvPr/>
            </p:nvSpPr>
            <p:spPr>
              <a:xfrm>
                <a:off x="10039321" y="219391"/>
                <a:ext cx="1851593" cy="325089"/>
              </a:xfrm>
              <a:prstGeom prst="rect">
                <a:avLst/>
              </a:prstGeom>
              <a:blipFill>
                <a:blip r:embed="rId9"/>
                <a:stretch>
                  <a:fillRect b="-12727"/>
                </a:stretch>
              </a:blipFill>
              <a:ln>
                <a:solidFill>
                  <a:schemeClr val="tx1"/>
                </a:solidFill>
              </a:ln>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61F728B0-822B-4528-6B16-5F22170D7599}"/>
              </a:ext>
            </a:extLst>
          </p:cNvPr>
          <p:cNvSpPr txBox="1"/>
          <p:nvPr/>
        </p:nvSpPr>
        <p:spPr>
          <a:xfrm>
            <a:off x="5898481" y="873358"/>
            <a:ext cx="6477797" cy="646331"/>
          </a:xfrm>
          <a:prstGeom prst="rect">
            <a:avLst/>
          </a:prstGeom>
          <a:noFill/>
        </p:spPr>
        <p:txBody>
          <a:bodyPr wrap="square">
            <a:spAutoFit/>
          </a:bodyPr>
          <a:lstStyle/>
          <a:p>
            <a:pPr marL="285750" indent="-285750">
              <a:buFont typeface="Wingdings" panose="05000000000000000000" pitchFamily="2" charset="2"/>
              <a:buChar char="Ø"/>
            </a:pPr>
            <a:r>
              <a:rPr lang="ja-JP" altLang="en-US" b="1" dirty="0"/>
              <a:t>制約条件から変換された</a:t>
            </a:r>
            <a:r>
              <a:rPr lang="en-US" altLang="ja-JP" b="1" dirty="0"/>
              <a:t>QUBO</a:t>
            </a:r>
            <a:r>
              <a:rPr lang="ja-JP" altLang="en-US" b="1" dirty="0"/>
              <a:t>式</a:t>
            </a:r>
            <a:endParaRPr lang="en-US" altLang="ja-JP" b="1" dirty="0"/>
          </a:p>
          <a:p>
            <a:r>
              <a:rPr lang="ja-JP" altLang="en-US" b="1" dirty="0"/>
              <a:t>①</a:t>
            </a:r>
            <a:r>
              <a:rPr lang="ja-JP" altLang="en-US" dirty="0"/>
              <a:t>各町は</a:t>
            </a:r>
            <a:r>
              <a:rPr lang="en-US" altLang="ja-JP" dirty="0"/>
              <a:t>1</a:t>
            </a:r>
            <a:r>
              <a:rPr lang="ja-JP" altLang="en-US" dirty="0"/>
              <a:t>回しか訪れてはいけない</a:t>
            </a:r>
            <a:endParaRPr lang="en-US" altLang="ja-JP" dirty="0"/>
          </a:p>
        </p:txBody>
      </p:sp>
      <p:graphicFrame>
        <p:nvGraphicFramePr>
          <p:cNvPr id="22" name="表格 21">
            <a:extLst>
              <a:ext uri="{FF2B5EF4-FFF2-40B4-BE49-F238E27FC236}">
                <a16:creationId xmlns:a16="http://schemas.microsoft.com/office/drawing/2014/main" id="{0C35BFF4-3F47-0507-EF67-228E6C076140}"/>
              </a:ext>
            </a:extLst>
          </p:cNvPr>
          <p:cNvGraphicFramePr>
            <a:graphicFrameLocks noGrp="1"/>
          </p:cNvGraphicFramePr>
          <p:nvPr>
            <p:extLst>
              <p:ext uri="{D42A27DB-BD31-4B8C-83A1-F6EECF244321}">
                <p14:modId xmlns:p14="http://schemas.microsoft.com/office/powerpoint/2010/main" val="2129074960"/>
              </p:ext>
            </p:extLst>
          </p:nvPr>
        </p:nvGraphicFramePr>
        <p:xfrm>
          <a:off x="6047932" y="149047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26" name="矩形: 圆角 25">
            <a:extLst>
              <a:ext uri="{FF2B5EF4-FFF2-40B4-BE49-F238E27FC236}">
                <a16:creationId xmlns:a16="http://schemas.microsoft.com/office/drawing/2014/main" id="{373BC1BD-BDA3-EB9A-3A4B-16B0A68B5AA8}"/>
              </a:ext>
            </a:extLst>
          </p:cNvPr>
          <p:cNvSpPr/>
          <p:nvPr/>
        </p:nvSpPr>
        <p:spPr>
          <a:xfrm>
            <a:off x="6782380" y="188990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7" name="矩形: 圆角 26">
            <a:extLst>
              <a:ext uri="{FF2B5EF4-FFF2-40B4-BE49-F238E27FC236}">
                <a16:creationId xmlns:a16="http://schemas.microsoft.com/office/drawing/2014/main" id="{0F82E487-B439-5325-6B27-8C0532A59F16}"/>
              </a:ext>
            </a:extLst>
          </p:cNvPr>
          <p:cNvSpPr/>
          <p:nvPr/>
        </p:nvSpPr>
        <p:spPr>
          <a:xfrm>
            <a:off x="6782380" y="224632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8" name="矩形: 圆角 27">
            <a:extLst>
              <a:ext uri="{FF2B5EF4-FFF2-40B4-BE49-F238E27FC236}">
                <a16:creationId xmlns:a16="http://schemas.microsoft.com/office/drawing/2014/main" id="{59F36A9C-1AFB-393F-BEB4-B7B38176AA73}"/>
              </a:ext>
            </a:extLst>
          </p:cNvPr>
          <p:cNvSpPr/>
          <p:nvPr/>
        </p:nvSpPr>
        <p:spPr>
          <a:xfrm>
            <a:off x="6782380" y="260274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9" name="矩形: 圆角 28">
            <a:extLst>
              <a:ext uri="{FF2B5EF4-FFF2-40B4-BE49-F238E27FC236}">
                <a16:creationId xmlns:a16="http://schemas.microsoft.com/office/drawing/2014/main" id="{C9A96C33-BE42-843B-0109-ECF74147D66D}"/>
              </a:ext>
            </a:extLst>
          </p:cNvPr>
          <p:cNvSpPr/>
          <p:nvPr/>
        </p:nvSpPr>
        <p:spPr>
          <a:xfrm>
            <a:off x="6782380" y="293052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30" name="表格 29">
            <a:extLst>
              <a:ext uri="{FF2B5EF4-FFF2-40B4-BE49-F238E27FC236}">
                <a16:creationId xmlns:a16="http://schemas.microsoft.com/office/drawing/2014/main" id="{7BD8E94E-EBC9-9C7D-378E-807EDB8149D3}"/>
              </a:ext>
            </a:extLst>
          </p:cNvPr>
          <p:cNvGraphicFramePr>
            <a:graphicFrameLocks noGrp="1"/>
          </p:cNvGraphicFramePr>
          <p:nvPr>
            <p:extLst>
              <p:ext uri="{D42A27DB-BD31-4B8C-83A1-F6EECF244321}">
                <p14:modId xmlns:p14="http://schemas.microsoft.com/office/powerpoint/2010/main" val="1700502428"/>
              </p:ext>
            </p:extLst>
          </p:nvPr>
        </p:nvGraphicFramePr>
        <p:xfrm>
          <a:off x="6047932" y="441865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31" name="矩形: 圆角 30">
            <a:extLst>
              <a:ext uri="{FF2B5EF4-FFF2-40B4-BE49-F238E27FC236}">
                <a16:creationId xmlns:a16="http://schemas.microsoft.com/office/drawing/2014/main" id="{DB51A9B1-D562-08F2-0CC2-A212D51D3477}"/>
              </a:ext>
            </a:extLst>
          </p:cNvPr>
          <p:cNvSpPr/>
          <p:nvPr/>
        </p:nvSpPr>
        <p:spPr>
          <a:xfrm rot="5400000">
            <a:off x="6424297"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2" name="矩形: 圆角 31">
            <a:extLst>
              <a:ext uri="{FF2B5EF4-FFF2-40B4-BE49-F238E27FC236}">
                <a16:creationId xmlns:a16="http://schemas.microsoft.com/office/drawing/2014/main" id="{98F4DBD9-A93F-537A-E7A5-853A16BAC1D4}"/>
              </a:ext>
            </a:extLst>
          </p:cNvPr>
          <p:cNvSpPr/>
          <p:nvPr/>
        </p:nvSpPr>
        <p:spPr>
          <a:xfrm rot="5400000">
            <a:off x="7100616"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3" name="矩形: 圆角 32">
            <a:extLst>
              <a:ext uri="{FF2B5EF4-FFF2-40B4-BE49-F238E27FC236}">
                <a16:creationId xmlns:a16="http://schemas.microsoft.com/office/drawing/2014/main" id="{081949CB-BCD6-1691-12CE-57C3B560BE50}"/>
              </a:ext>
            </a:extLst>
          </p:cNvPr>
          <p:cNvSpPr/>
          <p:nvPr/>
        </p:nvSpPr>
        <p:spPr>
          <a:xfrm rot="5400000">
            <a:off x="7794507"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4" name="矩形: 圆角 33">
            <a:extLst>
              <a:ext uri="{FF2B5EF4-FFF2-40B4-BE49-F238E27FC236}">
                <a16:creationId xmlns:a16="http://schemas.microsoft.com/office/drawing/2014/main" id="{35475BBE-8737-49EA-68B1-BBE209D267C1}"/>
              </a:ext>
            </a:extLst>
          </p:cNvPr>
          <p:cNvSpPr/>
          <p:nvPr/>
        </p:nvSpPr>
        <p:spPr>
          <a:xfrm rot="5400000">
            <a:off x="8484506" y="526622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4" name="文本框 43">
            <a:extLst>
              <a:ext uri="{FF2B5EF4-FFF2-40B4-BE49-F238E27FC236}">
                <a16:creationId xmlns:a16="http://schemas.microsoft.com/office/drawing/2014/main" id="{219E9470-023C-B882-8F32-60C5FC5410CB}"/>
              </a:ext>
            </a:extLst>
          </p:cNvPr>
          <p:cNvSpPr txBox="1"/>
          <p:nvPr/>
        </p:nvSpPr>
        <p:spPr>
          <a:xfrm>
            <a:off x="5917403" y="4042357"/>
            <a:ext cx="5712619" cy="369332"/>
          </a:xfrm>
          <a:prstGeom prst="rect">
            <a:avLst/>
          </a:prstGeom>
          <a:noFill/>
        </p:spPr>
        <p:txBody>
          <a:bodyPr wrap="square">
            <a:spAutoFit/>
          </a:bodyPr>
          <a:lstStyle/>
          <a:p>
            <a:r>
              <a:rPr lang="ja-JP" altLang="en-US" b="1" dirty="0"/>
              <a:t>②</a:t>
            </a:r>
            <a:r>
              <a:rPr lang="ja-JP" altLang="en-US" dirty="0"/>
              <a:t>同じタイミングに複数の町に行くことはできない</a:t>
            </a:r>
            <a:endParaRPr lang="en-US" altLang="ja-JP" dirty="0"/>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8490F1EB-585E-60CC-1914-7D279B5369DE}"/>
                  </a:ext>
                </a:extLst>
              </p:cNvPr>
              <p:cNvSpPr txBox="1"/>
              <p:nvPr/>
            </p:nvSpPr>
            <p:spPr>
              <a:xfrm>
                <a:off x="5698046" y="3204235"/>
                <a:ext cx="2526427" cy="7835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     </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=1,2,3,4</m:t>
                          </m:r>
                        </m:e>
                      </m:d>
                    </m:oMath>
                  </m:oMathPara>
                </a14:m>
                <a:endParaRPr lang="zh-CN" altLang="en-US" sz="1600" dirty="0"/>
              </a:p>
            </p:txBody>
          </p:sp>
        </mc:Choice>
        <mc:Fallback xmlns="">
          <p:sp>
            <p:nvSpPr>
              <p:cNvPr id="45" name="文本框 44">
                <a:extLst>
                  <a:ext uri="{FF2B5EF4-FFF2-40B4-BE49-F238E27FC236}">
                    <a16:creationId xmlns:a16="http://schemas.microsoft.com/office/drawing/2014/main" id="{8490F1EB-585E-60CC-1914-7D279B5369DE}"/>
                  </a:ext>
                </a:extLst>
              </p:cNvPr>
              <p:cNvSpPr txBox="1">
                <a:spLocks noRot="1" noChangeAspect="1" noMove="1" noResize="1" noEditPoints="1" noAdjustHandles="1" noChangeArrowheads="1" noChangeShapeType="1" noTextEdit="1"/>
              </p:cNvSpPr>
              <p:nvPr/>
            </p:nvSpPr>
            <p:spPr>
              <a:xfrm>
                <a:off x="5698046" y="3204235"/>
                <a:ext cx="2526427" cy="78354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A685DD36-F479-A229-A57C-1771F5F77324}"/>
                  </a:ext>
                </a:extLst>
              </p:cNvPr>
              <p:cNvSpPr txBox="1"/>
              <p:nvPr/>
            </p:nvSpPr>
            <p:spPr>
              <a:xfrm>
                <a:off x="9598957" y="3173749"/>
                <a:ext cx="1675908" cy="841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smtClean="0">
                                  <a:latin typeface="Cambria Math" panose="02040503050406030204" pitchFamily="18" charset="0"/>
                                </a:rPr>
                              </m:ctrlPr>
                            </m:sSupPr>
                            <m:e>
                              <m:d>
                                <m:dPr>
                                  <m:ctrlPr>
                                    <a:rPr lang="en-US" altLang="zh-CN" sz="1600" i="1" smtClean="0">
                                      <a:latin typeface="Cambria Math" panose="02040503050406030204" pitchFamily="18" charset="0"/>
                                    </a:rPr>
                                  </m:ctrlPr>
                                </m:dPr>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m:t>
                                  </m:r>
                                </m:e>
                              </m:d>
                            </m:e>
                            <m:sup>
                              <m:r>
                                <a:rPr lang="en-US" altLang="zh-CN" sz="1600" b="0" i="1" smtClean="0">
                                  <a:latin typeface="Cambria Math" panose="02040503050406030204" pitchFamily="18" charset="0"/>
                                </a:rPr>
                                <m:t>2</m:t>
                              </m:r>
                            </m:sup>
                          </m:sSup>
                        </m:e>
                      </m:nary>
                    </m:oMath>
                  </m:oMathPara>
                </a14:m>
                <a:endParaRPr lang="en-US" altLang="zh-CN" sz="1600" dirty="0"/>
              </a:p>
            </p:txBody>
          </p:sp>
        </mc:Choice>
        <mc:Fallback xmlns="">
          <p:sp>
            <p:nvSpPr>
              <p:cNvPr id="46" name="文本框 45">
                <a:extLst>
                  <a:ext uri="{FF2B5EF4-FFF2-40B4-BE49-F238E27FC236}">
                    <a16:creationId xmlns:a16="http://schemas.microsoft.com/office/drawing/2014/main" id="{A685DD36-F479-A229-A57C-1771F5F77324}"/>
                  </a:ext>
                </a:extLst>
              </p:cNvPr>
              <p:cNvSpPr txBox="1">
                <a:spLocks noRot="1" noChangeAspect="1" noMove="1" noResize="1" noEditPoints="1" noAdjustHandles="1" noChangeArrowheads="1" noChangeShapeType="1" noTextEdit="1"/>
              </p:cNvSpPr>
              <p:nvPr/>
            </p:nvSpPr>
            <p:spPr>
              <a:xfrm>
                <a:off x="9598957" y="3173749"/>
                <a:ext cx="1675908" cy="841321"/>
              </a:xfrm>
              <a:prstGeom prst="rect">
                <a:avLst/>
              </a:prstGeom>
              <a:blipFill>
                <a:blip r:embed="rId11"/>
                <a:stretch>
                  <a:fillRect/>
                </a:stretch>
              </a:blipFill>
            </p:spPr>
            <p:txBody>
              <a:bodyPr/>
              <a:lstStyle/>
              <a:p>
                <a:r>
                  <a:rPr lang="zh-CN" altLang="en-US">
                    <a:noFill/>
                  </a:rPr>
                  <a:t> </a:t>
                </a:r>
              </a:p>
            </p:txBody>
          </p:sp>
        </mc:Fallback>
      </mc:AlternateContent>
      <p:grpSp>
        <p:nvGrpSpPr>
          <p:cNvPr id="48" name="组合 47">
            <a:extLst>
              <a:ext uri="{FF2B5EF4-FFF2-40B4-BE49-F238E27FC236}">
                <a16:creationId xmlns:a16="http://schemas.microsoft.com/office/drawing/2014/main" id="{D7EA9C01-8FC8-D21C-9DA1-C0BCDE3AAB09}"/>
              </a:ext>
            </a:extLst>
          </p:cNvPr>
          <p:cNvGrpSpPr/>
          <p:nvPr/>
        </p:nvGrpSpPr>
        <p:grpSpPr>
          <a:xfrm>
            <a:off x="8332386" y="3249690"/>
            <a:ext cx="1098277" cy="936775"/>
            <a:chOff x="7969718" y="2598389"/>
            <a:chExt cx="1453415" cy="1161884"/>
          </a:xfrm>
        </p:grpSpPr>
        <p:sp>
          <p:nvSpPr>
            <p:cNvPr id="49" name="箭头: 右 48">
              <a:extLst>
                <a:ext uri="{FF2B5EF4-FFF2-40B4-BE49-F238E27FC236}">
                  <a16:creationId xmlns:a16="http://schemas.microsoft.com/office/drawing/2014/main" id="{B3D53B8B-E871-68FF-5817-631BD1E08075}"/>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50" name="文本框 49">
              <a:extLst>
                <a:ext uri="{FF2B5EF4-FFF2-40B4-BE49-F238E27FC236}">
                  <a16:creationId xmlns:a16="http://schemas.microsoft.com/office/drawing/2014/main" id="{5751CD23-D3AD-A983-76F6-220FD3D638BA}"/>
                </a:ext>
              </a:extLst>
            </p:cNvPr>
            <p:cNvSpPr txBox="1"/>
            <p:nvPr/>
          </p:nvSpPr>
          <p:spPr>
            <a:xfrm>
              <a:off x="8283416" y="2598389"/>
              <a:ext cx="928308" cy="381737"/>
            </a:xfrm>
            <a:prstGeom prst="rect">
              <a:avLst/>
            </a:prstGeom>
            <a:noFill/>
          </p:spPr>
          <p:txBody>
            <a:bodyPr wrap="none" rtlCol="0">
              <a:spAutoFit/>
            </a:bodyPr>
            <a:lstStyle/>
            <a:p>
              <a:r>
                <a:rPr lang="ja-JP" altLang="en-US" sz="1400" b="1" dirty="0"/>
                <a:t>移項</a:t>
              </a:r>
              <a:endParaRPr lang="zh-CN" altLang="en-US" sz="1400" b="1" dirty="0"/>
            </a:p>
          </p:txBody>
        </p:sp>
        <p:sp>
          <p:nvSpPr>
            <p:cNvPr id="51" name="文本框 50">
              <a:extLst>
                <a:ext uri="{FF2B5EF4-FFF2-40B4-BE49-F238E27FC236}">
                  <a16:creationId xmlns:a16="http://schemas.microsoft.com/office/drawing/2014/main" id="{D3515908-89D8-5854-1078-377067990155}"/>
                </a:ext>
              </a:extLst>
            </p:cNvPr>
            <p:cNvSpPr txBox="1"/>
            <p:nvPr/>
          </p:nvSpPr>
          <p:spPr>
            <a:xfrm>
              <a:off x="8278766" y="3111322"/>
              <a:ext cx="895151" cy="648951"/>
            </a:xfrm>
            <a:prstGeom prst="rect">
              <a:avLst/>
            </a:prstGeom>
            <a:noFill/>
          </p:spPr>
          <p:txBody>
            <a:bodyPr wrap="square">
              <a:spAutoFit/>
            </a:bodyPr>
            <a:lstStyle/>
            <a:p>
              <a:r>
                <a:rPr lang="ja-JP" altLang="en-US" sz="1400" b="1" dirty="0"/>
                <a:t>二乗</a:t>
              </a:r>
              <a:endParaRPr lang="zh-CN" altLang="en-US" sz="1400" b="1" dirty="0"/>
            </a:p>
          </p:txBody>
        </p:sp>
      </p:grpSp>
      <mc:AlternateContent xmlns:mc="http://schemas.openxmlformats.org/markup-compatibility/2006">
        <mc:Choice xmlns:a14="http://schemas.microsoft.com/office/drawing/2010/main" Requires="a14">
          <p:sp>
            <p:nvSpPr>
              <p:cNvPr id="52" name="文本框 51">
                <a:extLst>
                  <a:ext uri="{FF2B5EF4-FFF2-40B4-BE49-F238E27FC236}">
                    <a16:creationId xmlns:a16="http://schemas.microsoft.com/office/drawing/2014/main" id="{B3DA603A-CE1E-FDE1-B66D-3FE369580FA7}"/>
                  </a:ext>
                </a:extLst>
              </p:cNvPr>
              <p:cNvSpPr txBox="1"/>
              <p:nvPr/>
            </p:nvSpPr>
            <p:spPr>
              <a:xfrm>
                <a:off x="5723101" y="6114019"/>
                <a:ext cx="2666877" cy="7834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     </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=1,2,3,4</m:t>
                          </m:r>
                        </m:e>
                      </m:d>
                    </m:oMath>
                  </m:oMathPara>
                </a14:m>
                <a:endParaRPr lang="zh-CN" altLang="en-US" sz="1600" dirty="0"/>
              </a:p>
            </p:txBody>
          </p:sp>
        </mc:Choice>
        <mc:Fallback>
          <p:sp>
            <p:nvSpPr>
              <p:cNvPr id="52" name="文本框 51">
                <a:extLst>
                  <a:ext uri="{FF2B5EF4-FFF2-40B4-BE49-F238E27FC236}">
                    <a16:creationId xmlns:a16="http://schemas.microsoft.com/office/drawing/2014/main" id="{B3DA603A-CE1E-FDE1-B66D-3FE369580FA7}"/>
                  </a:ext>
                </a:extLst>
              </p:cNvPr>
              <p:cNvSpPr txBox="1">
                <a:spLocks noRot="1" noChangeAspect="1" noMove="1" noResize="1" noEditPoints="1" noAdjustHandles="1" noChangeArrowheads="1" noChangeShapeType="1" noTextEdit="1"/>
              </p:cNvSpPr>
              <p:nvPr/>
            </p:nvSpPr>
            <p:spPr>
              <a:xfrm>
                <a:off x="5723101" y="6114019"/>
                <a:ext cx="2666877" cy="78348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文本框 52">
                <a:extLst>
                  <a:ext uri="{FF2B5EF4-FFF2-40B4-BE49-F238E27FC236}">
                    <a16:creationId xmlns:a16="http://schemas.microsoft.com/office/drawing/2014/main" id="{7AF163A3-B9E6-084C-1D45-F06588BEB7BA}"/>
                  </a:ext>
                </a:extLst>
              </p:cNvPr>
              <p:cNvSpPr txBox="1"/>
              <p:nvPr/>
            </p:nvSpPr>
            <p:spPr>
              <a:xfrm>
                <a:off x="9601985" y="5993357"/>
                <a:ext cx="1876466" cy="841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smtClean="0">
                                  <a:latin typeface="Cambria Math" panose="02040503050406030204" pitchFamily="18" charset="0"/>
                                </a:rPr>
                              </m:ctrlPr>
                            </m:sSupPr>
                            <m:e>
                              <m:d>
                                <m:dPr>
                                  <m:ctrlPr>
                                    <a:rPr lang="en-US" altLang="zh-CN" sz="1600" i="1" smtClean="0">
                                      <a:latin typeface="Cambria Math" panose="02040503050406030204" pitchFamily="18" charset="0"/>
                                    </a:rPr>
                                  </m:ctrlPr>
                                </m:dPr>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e>
                                  </m:nary>
                                  <m:r>
                                    <a:rPr lang="en-US" altLang="zh-CN" sz="1600" b="0" i="1" smtClean="0">
                                      <a:latin typeface="Cambria Math" panose="02040503050406030204" pitchFamily="18" charset="0"/>
                                    </a:rPr>
                                    <m:t>−1</m:t>
                                  </m:r>
                                </m:e>
                              </m:d>
                            </m:e>
                            <m:sup>
                              <m:r>
                                <a:rPr lang="en-US" altLang="zh-CN" sz="1600" b="0" i="1" smtClean="0">
                                  <a:latin typeface="Cambria Math" panose="02040503050406030204" pitchFamily="18" charset="0"/>
                                </a:rPr>
                                <m:t>2</m:t>
                              </m:r>
                            </m:sup>
                          </m:sSup>
                        </m:e>
                      </m:nary>
                    </m:oMath>
                  </m:oMathPara>
                </a14:m>
                <a:endParaRPr lang="zh-CN" altLang="en-US" sz="1600" dirty="0"/>
              </a:p>
            </p:txBody>
          </p:sp>
        </mc:Choice>
        <mc:Fallback>
          <p:sp>
            <p:nvSpPr>
              <p:cNvPr id="53" name="文本框 52">
                <a:extLst>
                  <a:ext uri="{FF2B5EF4-FFF2-40B4-BE49-F238E27FC236}">
                    <a16:creationId xmlns:a16="http://schemas.microsoft.com/office/drawing/2014/main" id="{7AF163A3-B9E6-084C-1D45-F06588BEB7BA}"/>
                  </a:ext>
                </a:extLst>
              </p:cNvPr>
              <p:cNvSpPr txBox="1">
                <a:spLocks noRot="1" noChangeAspect="1" noMove="1" noResize="1" noEditPoints="1" noAdjustHandles="1" noChangeArrowheads="1" noChangeShapeType="1" noTextEdit="1"/>
              </p:cNvSpPr>
              <p:nvPr/>
            </p:nvSpPr>
            <p:spPr>
              <a:xfrm>
                <a:off x="9601985" y="5993357"/>
                <a:ext cx="1876466" cy="841321"/>
              </a:xfrm>
              <a:prstGeom prst="rect">
                <a:avLst/>
              </a:prstGeom>
              <a:blipFill>
                <a:blip r:embed="rId13"/>
                <a:stretch>
                  <a:fillRect/>
                </a:stretch>
              </a:blipFill>
            </p:spPr>
            <p:txBody>
              <a:bodyPr/>
              <a:lstStyle/>
              <a:p>
                <a:r>
                  <a:rPr lang="zh-CN" altLang="en-US">
                    <a:noFill/>
                  </a:rPr>
                  <a:t> </a:t>
                </a:r>
              </a:p>
            </p:txBody>
          </p:sp>
        </mc:Fallback>
      </mc:AlternateContent>
      <p:grpSp>
        <p:nvGrpSpPr>
          <p:cNvPr id="54" name="组合 53">
            <a:extLst>
              <a:ext uri="{FF2B5EF4-FFF2-40B4-BE49-F238E27FC236}">
                <a16:creationId xmlns:a16="http://schemas.microsoft.com/office/drawing/2014/main" id="{B3973FEC-BBDB-263F-7E45-899E92A4C24D}"/>
              </a:ext>
            </a:extLst>
          </p:cNvPr>
          <p:cNvGrpSpPr/>
          <p:nvPr/>
        </p:nvGrpSpPr>
        <p:grpSpPr>
          <a:xfrm>
            <a:off x="8441952" y="6146225"/>
            <a:ext cx="1157005" cy="936775"/>
            <a:chOff x="7969718" y="2598389"/>
            <a:chExt cx="1453415" cy="1161884"/>
          </a:xfrm>
        </p:grpSpPr>
        <p:sp>
          <p:nvSpPr>
            <p:cNvPr id="55" name="箭头: 右 54">
              <a:extLst>
                <a:ext uri="{FF2B5EF4-FFF2-40B4-BE49-F238E27FC236}">
                  <a16:creationId xmlns:a16="http://schemas.microsoft.com/office/drawing/2014/main" id="{51EE8545-FC92-AD55-E8AE-973ECE16B1A1}"/>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56" name="文本框 55">
              <a:extLst>
                <a:ext uri="{FF2B5EF4-FFF2-40B4-BE49-F238E27FC236}">
                  <a16:creationId xmlns:a16="http://schemas.microsoft.com/office/drawing/2014/main" id="{E875739F-32FC-82BE-3CEB-A885A4DCE675}"/>
                </a:ext>
              </a:extLst>
            </p:cNvPr>
            <p:cNvSpPr txBox="1"/>
            <p:nvPr/>
          </p:nvSpPr>
          <p:spPr>
            <a:xfrm>
              <a:off x="8283416" y="2598389"/>
              <a:ext cx="928308" cy="381737"/>
            </a:xfrm>
            <a:prstGeom prst="rect">
              <a:avLst/>
            </a:prstGeom>
            <a:noFill/>
          </p:spPr>
          <p:txBody>
            <a:bodyPr wrap="none" rtlCol="0">
              <a:spAutoFit/>
            </a:bodyPr>
            <a:lstStyle/>
            <a:p>
              <a:r>
                <a:rPr lang="ja-JP" altLang="en-US" sz="1400" b="1" dirty="0"/>
                <a:t>移項</a:t>
              </a:r>
              <a:endParaRPr lang="zh-CN" altLang="en-US" sz="1400" b="1" dirty="0"/>
            </a:p>
          </p:txBody>
        </p:sp>
        <p:sp>
          <p:nvSpPr>
            <p:cNvPr id="57" name="文本框 56">
              <a:extLst>
                <a:ext uri="{FF2B5EF4-FFF2-40B4-BE49-F238E27FC236}">
                  <a16:creationId xmlns:a16="http://schemas.microsoft.com/office/drawing/2014/main" id="{144AA1C5-4798-394C-1004-00C341758103}"/>
                </a:ext>
              </a:extLst>
            </p:cNvPr>
            <p:cNvSpPr txBox="1"/>
            <p:nvPr/>
          </p:nvSpPr>
          <p:spPr>
            <a:xfrm>
              <a:off x="8278766" y="3111322"/>
              <a:ext cx="895151" cy="648951"/>
            </a:xfrm>
            <a:prstGeom prst="rect">
              <a:avLst/>
            </a:prstGeom>
            <a:noFill/>
          </p:spPr>
          <p:txBody>
            <a:bodyPr wrap="square">
              <a:spAutoFit/>
            </a:bodyPr>
            <a:lstStyle/>
            <a:p>
              <a:r>
                <a:rPr lang="ja-JP" altLang="en-US" sz="1400" b="1" dirty="0"/>
                <a:t>二乗</a:t>
              </a:r>
              <a:endParaRPr lang="zh-CN" altLang="en-US" sz="1400" b="1" dirty="0"/>
            </a:p>
          </p:txBody>
        </p:sp>
      </p:gr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5B3BADD8-4942-F710-07C4-D91DF8246012}"/>
                  </a:ext>
                </a:extLst>
              </p:cNvPr>
              <p:cNvSpPr txBox="1"/>
              <p:nvPr/>
            </p:nvSpPr>
            <p:spPr>
              <a:xfrm>
                <a:off x="9511680" y="5275354"/>
                <a:ext cx="2591844" cy="338554"/>
              </a:xfrm>
              <a:prstGeom prst="rect">
                <a:avLst/>
              </a:prstGeom>
              <a:noFill/>
            </p:spPr>
            <p:txBody>
              <a:bodyPr wrap="square">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b="1" i="1" dirty="0" smtClean="0">
                        <a:latin typeface="Cambria Math" panose="02040503050406030204" pitchFamily="18" charset="0"/>
                      </a:rPr>
                      <m:t>𝟏</m:t>
                    </m:r>
                  </m:oMath>
                </a14:m>
                <a:endParaRPr lang="zh-CN" altLang="en-US" sz="1600" b="1" dirty="0"/>
              </a:p>
            </p:txBody>
          </p:sp>
        </mc:Choice>
        <mc:Fallback xmlns="">
          <p:sp>
            <p:nvSpPr>
              <p:cNvPr id="59" name="文本框 58">
                <a:extLst>
                  <a:ext uri="{FF2B5EF4-FFF2-40B4-BE49-F238E27FC236}">
                    <a16:creationId xmlns:a16="http://schemas.microsoft.com/office/drawing/2014/main" id="{5B3BADD8-4942-F710-07C4-D91DF8246012}"/>
                  </a:ext>
                </a:extLst>
              </p:cNvPr>
              <p:cNvSpPr txBox="1">
                <a:spLocks noRot="1" noChangeAspect="1" noMove="1" noResize="1" noEditPoints="1" noAdjustHandles="1" noChangeArrowheads="1" noChangeShapeType="1" noTextEdit="1"/>
              </p:cNvSpPr>
              <p:nvPr/>
            </p:nvSpPr>
            <p:spPr>
              <a:xfrm>
                <a:off x="9511680" y="5275354"/>
                <a:ext cx="2591844" cy="338554"/>
              </a:xfrm>
              <a:prstGeom prst="rect">
                <a:avLst/>
              </a:prstGeom>
              <a:blipFill>
                <a:blip r:embed="rId14"/>
                <a:stretch>
                  <a:fillRect l="-1176"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DCDE2B92-ABD3-982E-D0CC-D4FF17F84EE9}"/>
                  </a:ext>
                </a:extLst>
              </p:cNvPr>
              <p:cNvSpPr txBox="1"/>
              <p:nvPr/>
            </p:nvSpPr>
            <p:spPr>
              <a:xfrm>
                <a:off x="9619401" y="1848567"/>
                <a:ext cx="2484123" cy="338554"/>
              </a:xfrm>
              <a:prstGeom prst="rect">
                <a:avLst/>
              </a:prstGeom>
              <a:noFill/>
            </p:spPr>
            <p:txBody>
              <a:bodyPr wrap="square">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b="1" i="1" dirty="0" smtClean="0">
                        <a:latin typeface="Cambria Math" panose="02040503050406030204" pitchFamily="18" charset="0"/>
                      </a:rPr>
                      <m:t>𝟏</m:t>
                    </m:r>
                  </m:oMath>
                </a14:m>
                <a:endParaRPr lang="zh-CN" altLang="en-US" sz="1600" b="1" dirty="0"/>
              </a:p>
            </p:txBody>
          </p:sp>
        </mc:Choice>
        <mc:Fallback xmlns="">
          <p:sp>
            <p:nvSpPr>
              <p:cNvPr id="61" name="文本框 60">
                <a:extLst>
                  <a:ext uri="{FF2B5EF4-FFF2-40B4-BE49-F238E27FC236}">
                    <a16:creationId xmlns:a16="http://schemas.microsoft.com/office/drawing/2014/main" id="{DCDE2B92-ABD3-982E-D0CC-D4FF17F84EE9}"/>
                  </a:ext>
                </a:extLst>
              </p:cNvPr>
              <p:cNvSpPr txBox="1">
                <a:spLocks noRot="1" noChangeAspect="1" noMove="1" noResize="1" noEditPoints="1" noAdjustHandles="1" noChangeArrowheads="1" noChangeShapeType="1" noTextEdit="1"/>
              </p:cNvSpPr>
              <p:nvPr/>
            </p:nvSpPr>
            <p:spPr>
              <a:xfrm>
                <a:off x="9619401" y="1848567"/>
                <a:ext cx="2484123" cy="338554"/>
              </a:xfrm>
              <a:prstGeom prst="rect">
                <a:avLst/>
              </a:prstGeom>
              <a:blipFill>
                <a:blip r:embed="rId15"/>
                <a:stretch>
                  <a:fillRect l="-1474" t="-5357" b="-21429"/>
                </a:stretch>
              </a:blipFill>
            </p:spPr>
            <p:txBody>
              <a:bodyPr/>
              <a:lstStyle/>
              <a:p>
                <a:r>
                  <a:rPr lang="zh-CN" altLang="en-US">
                    <a:noFill/>
                  </a:rPr>
                  <a:t> </a:t>
                </a:r>
              </a:p>
            </p:txBody>
          </p:sp>
        </mc:Fallback>
      </mc:AlternateContent>
      <p:cxnSp>
        <p:nvCxnSpPr>
          <p:cNvPr id="63" name="直接连接符 62">
            <a:extLst>
              <a:ext uri="{FF2B5EF4-FFF2-40B4-BE49-F238E27FC236}">
                <a16:creationId xmlns:a16="http://schemas.microsoft.com/office/drawing/2014/main" id="{6C820DF0-2F18-49A4-54CE-1722C83C110B}"/>
              </a:ext>
            </a:extLst>
          </p:cNvPr>
          <p:cNvCxnSpPr>
            <a:cxnSpLocks/>
          </p:cNvCxnSpPr>
          <p:nvPr/>
        </p:nvCxnSpPr>
        <p:spPr>
          <a:xfrm>
            <a:off x="5671127" y="1043971"/>
            <a:ext cx="0" cy="5514112"/>
          </a:xfrm>
          <a:prstGeom prst="line">
            <a:avLst/>
          </a:prstGeom>
          <a:ln w="28575">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0360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9DC53-51A8-02B8-F195-338D1B4CCEF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2A9E421-186E-C011-D978-F6BC30012DCD}"/>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E68ADB49-29C4-1195-CDF9-7B8EE2C336EE}"/>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0341A61-1730-A554-F3F4-7442C46564B4}"/>
                  </a:ext>
                </a:extLst>
              </p:cNvPr>
              <p:cNvSpPr txBox="1"/>
              <p:nvPr/>
            </p:nvSpPr>
            <p:spPr>
              <a:xfrm>
                <a:off x="75352" y="1370654"/>
                <a:ext cx="7304306" cy="2981842"/>
              </a:xfrm>
              <a:prstGeom prst="rect">
                <a:avLst/>
              </a:prstGeom>
              <a:noFill/>
            </p:spPr>
            <p:txBody>
              <a:bodyPr wrap="square">
                <a:spAutoFit/>
              </a:bodyPr>
              <a:lstStyle/>
              <a:p>
                <a:r>
                  <a:rPr lang="en-US" altLang="ja-JP" sz="2000" b="1" dirty="0"/>
                  <a:t>TSP</a:t>
                </a:r>
                <a:r>
                  <a:rPr lang="ja-JP" altLang="en-US" sz="2000" b="1" dirty="0"/>
                  <a:t>問題の</a:t>
                </a:r>
                <a:r>
                  <a:rPr lang="en-US" altLang="ja-JP" sz="2000" b="1" dirty="0"/>
                  <a:t>QUBO</a:t>
                </a:r>
                <a:r>
                  <a:rPr lang="ja-JP" altLang="en-US" sz="2000" b="1" dirty="0"/>
                  <a:t>モデル</a:t>
                </a:r>
                <a:endParaRPr lang="en-US" altLang="ja-JP" sz="2000" b="1" dirty="0"/>
              </a:p>
              <a:p>
                <a:pPr marL="285750" indent="-285750">
                  <a:buFont typeface="Arial" panose="020B0604020202020204" pitchFamily="34" charset="0"/>
                  <a:buChar char="•"/>
                </a:pPr>
                <a:r>
                  <a:rPr lang="ja-JP" altLang="en-US" sz="2000" dirty="0"/>
                  <a:t>目的関数</a:t>
                </a:r>
                <a:endParaRPr lang="en-US" altLang="ja-JP" sz="2000" dirty="0"/>
              </a:p>
              <a:p>
                <a:pPr marL="285750" indent="-285750">
                  <a:buFont typeface="Arial" panose="020B0604020202020204" pitchFamily="34" charset="0"/>
                  <a:buChar char="•"/>
                </a:pPr>
                <a:r>
                  <a:rPr lang="ja-JP" altLang="en-US" sz="2000" dirty="0"/>
                  <a:t>制約条件から変換された</a:t>
                </a:r>
                <a:r>
                  <a:rPr lang="en-US" altLang="ja-JP" sz="2000" dirty="0"/>
                  <a:t>QUBO</a:t>
                </a:r>
                <a:r>
                  <a:rPr lang="ja-JP" altLang="en-US" sz="2000" dirty="0"/>
                  <a:t>式</a:t>
                </a:r>
              </a:p>
              <a:p>
                <a:endParaRPr lang="en-US" altLang="zh-CN" sz="1600" dirty="0"/>
              </a:p>
              <a:p>
                <a:r>
                  <a:rPr lang="ja-JP" altLang="en-US" sz="2000" b="1" dirty="0"/>
                  <a:t>目的関数　＋   </a:t>
                </a:r>
                <a14:m>
                  <m:oMath xmlns:m="http://schemas.openxmlformats.org/officeDocument/2006/math">
                    <m:r>
                      <a:rPr lang="ja-JP" altLang="en-US" sz="2000" b="1" i="1" smtClean="0">
                        <a:latin typeface="Cambria Math" panose="02040503050406030204" pitchFamily="18" charset="0"/>
                      </a:rPr>
                      <m:t>𝝀</m:t>
                    </m:r>
                  </m:oMath>
                </a14:m>
                <a:r>
                  <a:rPr lang="en-US" altLang="ja-JP" sz="2000" b="1" dirty="0"/>
                  <a:t>*</a:t>
                </a:r>
                <a:r>
                  <a:rPr lang="ja-JP" altLang="en-US" sz="2000" b="1" dirty="0"/>
                  <a:t>制約条件から変換された</a:t>
                </a:r>
                <a:r>
                  <a:rPr lang="en-US" altLang="ja-JP" sz="2000" b="1" dirty="0"/>
                  <a:t>QUBO</a:t>
                </a:r>
                <a:r>
                  <a:rPr lang="ja-JP" altLang="en-US" sz="2000" b="1" dirty="0"/>
                  <a:t>式</a:t>
                </a:r>
                <a:endParaRPr lang="en-US" altLang="ja-JP" sz="2000" b="1" dirty="0"/>
              </a:p>
              <a:p>
                <a:endParaRPr lang="en-US" altLang="zh-CN"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𝑚𝑜𝑑</m:t>
                                      </m:r>
                                      <m:r>
                                        <a:rPr lang="en-US" altLang="zh-CN" sz="1600" b="0" i="1" smtClean="0">
                                          <a:latin typeface="Cambria Math" panose="02040503050406030204" pitchFamily="18" charset="0"/>
                                        </a:rPr>
                                        <m:t> 4</m:t>
                                      </m:r>
                                    </m:sub>
                                  </m:sSub>
                                </m:e>
                              </m:nary>
                            </m:e>
                          </m:nary>
                        </m:e>
                      </m:nary>
                      <m:r>
                        <a:rPr lang="en-US" altLang="zh-CN" sz="1600" b="0" i="1" smtClean="0">
                          <a:latin typeface="Cambria Math" panose="02040503050406030204" pitchFamily="18" charset="0"/>
                          <a:ea typeface="Cambria Math" panose="02040503050406030204" pitchFamily="18" charset="0"/>
                        </a:rPr>
                        <m:t>+</m:t>
                      </m:r>
                      <m:r>
                        <a:rPr lang="zh-CN" altLang="en-US" sz="1600" b="0" i="1" smtClean="0">
                          <a:latin typeface="Cambria Math" panose="02040503050406030204" pitchFamily="18" charset="0"/>
                          <a:ea typeface="Cambria Math" panose="02040503050406030204" pitchFamily="18" charset="0"/>
                        </a:rPr>
                        <m:t>𝜆</m:t>
                      </m:r>
                      <m:d>
                        <m:dPr>
                          <m:ctrlPr>
                            <a:rPr lang="en-US" altLang="zh-CN" sz="1600" b="0" i="1" smtClean="0">
                              <a:latin typeface="Cambria Math" panose="02040503050406030204" pitchFamily="18" charset="0"/>
                              <a:ea typeface="Cambria Math" panose="02040503050406030204" pitchFamily="18" charset="0"/>
                            </a:rPr>
                          </m:ctrlPr>
                        </m:dPr>
                        <m:e>
                          <m:nary>
                            <m:naryPr>
                              <m:chr m:val="∑"/>
                              <m:ctrlPr>
                                <a:rPr lang="zh-CN" altLang="en-US"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𝑡</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𝑡</m:t>
                                              </m:r>
                                            </m:sub>
                                          </m:sSub>
                                        </m:e>
                                      </m:nary>
                                      <m:r>
                                        <a:rPr lang="en-US" altLang="zh-CN" sz="1600" i="1">
                                          <a:latin typeface="Cambria Math" panose="02040503050406030204" pitchFamily="18" charset="0"/>
                                        </a:rPr>
                                        <m:t>−1</m:t>
                                      </m:r>
                                    </m:e>
                                  </m:d>
                                </m:e>
                                <m:sup>
                                  <m:r>
                                    <a:rPr lang="en-US" altLang="zh-CN" sz="1600" i="1">
                                      <a:latin typeface="Cambria Math" panose="02040503050406030204" pitchFamily="18" charset="0"/>
                                    </a:rPr>
                                    <m:t>2</m:t>
                                  </m:r>
                                </m:sup>
                              </m:sSup>
                            </m:e>
                          </m:nary>
                          <m:r>
                            <a:rPr lang="en-US" altLang="zh-CN" sz="1600" b="0" i="1" smtClean="0">
                              <a:latin typeface="Cambria Math" panose="02040503050406030204" pitchFamily="18" charset="0"/>
                            </a:rPr>
                            <m:t>+</m:t>
                          </m:r>
                          <m:nary>
                            <m:naryPr>
                              <m:chr m:val="∑"/>
                              <m:ctrlPr>
                                <a:rPr lang="zh-CN" altLang="en-US" sz="1600" i="1">
                                  <a:latin typeface="Cambria Math" panose="02040503050406030204" pitchFamily="18" charset="0"/>
                                </a:rPr>
                              </m:ctrlPr>
                            </m:naryPr>
                            <m:sub>
                              <m:r>
                                <m:rPr>
                                  <m:brk m:alnAt="23"/>
                                </m:rPr>
                                <a:rPr lang="en-US" altLang="zh-CN" sz="1600" i="1">
                                  <a:latin typeface="Cambria Math" panose="02040503050406030204" pitchFamily="18" charset="0"/>
                                </a:rPr>
                                <m:t>𝑡</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𝑡</m:t>
                                              </m:r>
                                            </m:sub>
                                          </m:sSub>
                                        </m:e>
                                      </m:nary>
                                      <m:r>
                                        <a:rPr lang="en-US" altLang="zh-CN" sz="1600" i="1">
                                          <a:latin typeface="Cambria Math" panose="02040503050406030204" pitchFamily="18" charset="0"/>
                                        </a:rPr>
                                        <m:t>−1</m:t>
                                      </m:r>
                                    </m:e>
                                  </m:d>
                                </m:e>
                                <m:sup>
                                  <m:r>
                                    <a:rPr lang="en-US" altLang="zh-CN" sz="1600" i="1">
                                      <a:latin typeface="Cambria Math" panose="02040503050406030204" pitchFamily="18" charset="0"/>
                                    </a:rPr>
                                    <m:t>2</m:t>
                                  </m:r>
                                </m:sup>
                              </m:sSup>
                            </m:e>
                          </m:nary>
                        </m:e>
                      </m:d>
                    </m:oMath>
                  </m:oMathPara>
                </a14:m>
                <a:endParaRPr lang="en-US" altLang="zh-CN" sz="1600" dirty="0"/>
              </a:p>
              <a:p>
                <a:endParaRPr lang="en-US" altLang="zh-CN" sz="1600" dirty="0"/>
              </a:p>
            </p:txBody>
          </p:sp>
        </mc:Choice>
        <mc:Fallback xmlns="">
          <p:sp>
            <p:nvSpPr>
              <p:cNvPr id="5" name="文本框 4">
                <a:extLst>
                  <a:ext uri="{FF2B5EF4-FFF2-40B4-BE49-F238E27FC236}">
                    <a16:creationId xmlns:a16="http://schemas.microsoft.com/office/drawing/2014/main" id="{F0341A61-1730-A554-F3F4-7442C46564B4}"/>
                  </a:ext>
                </a:extLst>
              </p:cNvPr>
              <p:cNvSpPr txBox="1">
                <a:spLocks noRot="1" noChangeAspect="1" noMove="1" noResize="1" noEditPoints="1" noAdjustHandles="1" noChangeArrowheads="1" noChangeShapeType="1" noTextEdit="1"/>
              </p:cNvSpPr>
              <p:nvPr/>
            </p:nvSpPr>
            <p:spPr>
              <a:xfrm>
                <a:off x="75352" y="1370654"/>
                <a:ext cx="7304306" cy="2981842"/>
              </a:xfrm>
              <a:prstGeom prst="rect">
                <a:avLst/>
              </a:prstGeom>
              <a:blipFill>
                <a:blip r:embed="rId2"/>
                <a:stretch>
                  <a:fillRect l="-834" t="-1227"/>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D905F554-E854-1C48-65BE-73C46B7CD359}"/>
              </a:ext>
            </a:extLst>
          </p:cNvPr>
          <p:cNvSpPr txBox="1"/>
          <p:nvPr/>
        </p:nvSpPr>
        <p:spPr>
          <a:xfrm>
            <a:off x="6799807" y="1157709"/>
            <a:ext cx="5493812" cy="1754326"/>
          </a:xfrm>
          <a:prstGeom prst="rect">
            <a:avLst/>
          </a:prstGeom>
          <a:noFill/>
        </p:spPr>
        <p:txBody>
          <a:bodyPr wrap="none" rtlCol="0">
            <a:spAutoFit/>
          </a:bodyPr>
          <a:lstStyle/>
          <a:p>
            <a:r>
              <a:rPr lang="ja-JP" altLang="en-US" dirty="0"/>
              <a:t>インスタンスのサイズが大きくなるに連れて</a:t>
            </a:r>
            <a:endParaRPr lang="en-US" altLang="ja-JP" dirty="0"/>
          </a:p>
          <a:p>
            <a:r>
              <a:rPr lang="ja-JP" altLang="en-US" dirty="0"/>
              <a:t>目的関数の二次項の個数が</a:t>
            </a:r>
            <a:r>
              <a:rPr lang="ja-JP" altLang="en-US" b="1" dirty="0"/>
              <a:t>爆発的に増える</a:t>
            </a:r>
            <a:endParaRPr lang="en-US" altLang="ja-JP" b="1" dirty="0"/>
          </a:p>
          <a:p>
            <a:endParaRPr lang="en-US" altLang="zh-CN" dirty="0"/>
          </a:p>
          <a:p>
            <a:r>
              <a:rPr lang="ja-JP" altLang="en-US" dirty="0"/>
              <a:t>ボロノイ図とドロネー三角分割を利用して</a:t>
            </a:r>
            <a:endParaRPr lang="en-US" altLang="ja-JP" dirty="0"/>
          </a:p>
          <a:p>
            <a:r>
              <a:rPr lang="ja-JP" altLang="en-US" dirty="0"/>
              <a:t>通常の完全グラフから</a:t>
            </a:r>
            <a:r>
              <a:rPr lang="ja-JP" altLang="en-US" b="1" dirty="0"/>
              <a:t>辺を削除</a:t>
            </a:r>
            <a:r>
              <a:rPr lang="ja-JP" altLang="en-US" dirty="0"/>
              <a:t>して</a:t>
            </a:r>
            <a:endParaRPr lang="en-US" altLang="ja-JP" dirty="0"/>
          </a:p>
          <a:p>
            <a:r>
              <a:rPr lang="ja-JP" altLang="en-US" dirty="0"/>
              <a:t>目的関数の</a:t>
            </a:r>
            <a:r>
              <a:rPr lang="ja-JP" altLang="en-US" b="1" dirty="0"/>
              <a:t>二次項の個数を削減する</a:t>
            </a:r>
            <a:r>
              <a:rPr lang="ja-JP" altLang="en-US" dirty="0"/>
              <a:t>手法を提案する</a:t>
            </a:r>
            <a:endParaRPr lang="en-US" altLang="zh-CN"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ACF4CD6-CE7F-72E4-81E2-AE29D11EBCED}"/>
                  </a:ext>
                </a:extLst>
              </p:cNvPr>
              <p:cNvSpPr txBox="1"/>
              <p:nvPr/>
            </p:nvSpPr>
            <p:spPr>
              <a:xfrm>
                <a:off x="7566148" y="329286"/>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6" name="文本框 5">
                <a:extLst>
                  <a:ext uri="{FF2B5EF4-FFF2-40B4-BE49-F238E27FC236}">
                    <a16:creationId xmlns:a16="http://schemas.microsoft.com/office/drawing/2014/main" id="{C9585FD7-62A3-8D0F-3C55-EC76B6223FE6}"/>
                  </a:ext>
                </a:extLst>
              </p:cNvPr>
              <p:cNvSpPr txBox="1">
                <a:spLocks noRot="1" noChangeAspect="1" noMove="1" noResize="1" noEditPoints="1" noAdjustHandles="1" noChangeArrowheads="1" noChangeShapeType="1" noTextEdit="1"/>
              </p:cNvSpPr>
              <p:nvPr/>
            </p:nvSpPr>
            <p:spPr>
              <a:xfrm>
                <a:off x="7566148" y="329286"/>
                <a:ext cx="4234471" cy="523220"/>
              </a:xfrm>
              <a:prstGeom prst="rect">
                <a:avLst/>
              </a:prstGeom>
              <a:blipFill>
                <a:blip r:embed="rId6"/>
                <a:stretch>
                  <a:fillRect l="-287" t="-1136" b="-10227"/>
                </a:stretch>
              </a:blipFill>
              <a:ln>
                <a:solidFill>
                  <a:schemeClr val="tx1"/>
                </a:solidFill>
              </a:ln>
            </p:spPr>
            <p:txBody>
              <a:bodyPr/>
              <a:lstStyle/>
              <a:p>
                <a:r>
                  <a:rPr lang="zh-CN" altLang="en-US">
                    <a:noFill/>
                  </a:rPr>
                  <a:t> </a:t>
                </a:r>
              </a:p>
            </p:txBody>
          </p:sp>
        </mc:Fallback>
      </mc:AlternateContent>
      <p:grpSp>
        <p:nvGrpSpPr>
          <p:cNvPr id="30" name="组合 29">
            <a:extLst>
              <a:ext uri="{FF2B5EF4-FFF2-40B4-BE49-F238E27FC236}">
                <a16:creationId xmlns:a16="http://schemas.microsoft.com/office/drawing/2014/main" id="{A6A5FDCD-3729-5F35-B7B7-35410AABCE4E}"/>
              </a:ext>
            </a:extLst>
          </p:cNvPr>
          <p:cNvGrpSpPr/>
          <p:nvPr/>
        </p:nvGrpSpPr>
        <p:grpSpPr>
          <a:xfrm>
            <a:off x="6266135" y="4583460"/>
            <a:ext cx="5726151" cy="2187046"/>
            <a:chOff x="6193637" y="3864077"/>
            <a:chExt cx="5726151" cy="2187046"/>
          </a:xfrm>
        </p:grpSpPr>
        <p:grpSp>
          <p:nvGrpSpPr>
            <p:cNvPr id="10" name="组合 9">
              <a:extLst>
                <a:ext uri="{FF2B5EF4-FFF2-40B4-BE49-F238E27FC236}">
                  <a16:creationId xmlns:a16="http://schemas.microsoft.com/office/drawing/2014/main" id="{07BD6BBB-6390-EC13-7A7D-A70D17042C0F}"/>
                </a:ext>
              </a:extLst>
            </p:cNvPr>
            <p:cNvGrpSpPr/>
            <p:nvPr/>
          </p:nvGrpSpPr>
          <p:grpSpPr>
            <a:xfrm>
              <a:off x="6193637" y="3864077"/>
              <a:ext cx="1912205" cy="1569660"/>
              <a:chOff x="886691" y="3441643"/>
              <a:chExt cx="1907308" cy="1565640"/>
            </a:xfrm>
          </p:grpSpPr>
          <p:sp>
            <p:nvSpPr>
              <p:cNvPr id="11" name="椭圆 10">
                <a:extLst>
                  <a:ext uri="{FF2B5EF4-FFF2-40B4-BE49-F238E27FC236}">
                    <a16:creationId xmlns:a16="http://schemas.microsoft.com/office/drawing/2014/main" id="{7525705D-26B1-598D-86BA-3B8C78F3884A}"/>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12" name="椭圆 11">
                <a:extLst>
                  <a:ext uri="{FF2B5EF4-FFF2-40B4-BE49-F238E27FC236}">
                    <a16:creationId xmlns:a16="http://schemas.microsoft.com/office/drawing/2014/main" id="{9AEF5B84-DD78-4D24-D1DA-DA5E06886F56}"/>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15" name="椭圆 14">
                <a:extLst>
                  <a:ext uri="{FF2B5EF4-FFF2-40B4-BE49-F238E27FC236}">
                    <a16:creationId xmlns:a16="http://schemas.microsoft.com/office/drawing/2014/main" id="{CCBE9095-F48D-724C-FF01-8D52DD51F0C7}"/>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16" name="椭圆 15">
                <a:extLst>
                  <a:ext uri="{FF2B5EF4-FFF2-40B4-BE49-F238E27FC236}">
                    <a16:creationId xmlns:a16="http://schemas.microsoft.com/office/drawing/2014/main" id="{AE5F3D21-2960-1874-409F-DFB4840BEAF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17" name="椭圆 16">
                <a:extLst>
                  <a:ext uri="{FF2B5EF4-FFF2-40B4-BE49-F238E27FC236}">
                    <a16:creationId xmlns:a16="http://schemas.microsoft.com/office/drawing/2014/main" id="{8BFF46E4-B0CD-8DE2-815F-C5217351C14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18" name="直接连接符 17">
                <a:extLst>
                  <a:ext uri="{FF2B5EF4-FFF2-40B4-BE49-F238E27FC236}">
                    <a16:creationId xmlns:a16="http://schemas.microsoft.com/office/drawing/2014/main" id="{7D99E8D4-4C16-7E1A-60CB-D2EC0930B4C0}"/>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FCFF9EC6-FC6E-281A-3973-36239395B852}"/>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9FE5730-2330-848B-2F11-39AB6261366C}"/>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1B44969B-8A7E-71CA-D56C-46E74D890783}"/>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1A81D027-731F-24D7-4CCF-CD62B9D26A66}"/>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93EF72D-BD76-3D31-24D3-C9516D57D9CC}"/>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5F70BB3E-8F64-739B-345E-5997CC731992}"/>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56207A85-132B-9914-572F-DE5F7E40C592}"/>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5C9574A9-DBA3-BBC5-1FAD-A3D0F85BF4F3}"/>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CB28373A-A9A0-CF88-1622-D21E35D84EF2}"/>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B2592058-7674-6B5B-3AAD-7704D7FCFF94}"/>
                </a:ext>
              </a:extLst>
            </p:cNvPr>
            <p:cNvGrpSpPr/>
            <p:nvPr/>
          </p:nvGrpSpPr>
          <p:grpSpPr>
            <a:xfrm>
              <a:off x="8041049" y="4301445"/>
              <a:ext cx="2031325" cy="760128"/>
              <a:chOff x="8969674" y="4777294"/>
              <a:chExt cx="2031325" cy="760128"/>
            </a:xfrm>
          </p:grpSpPr>
          <p:sp>
            <p:nvSpPr>
              <p:cNvPr id="44" name="箭头: 右 43">
                <a:extLst>
                  <a:ext uri="{FF2B5EF4-FFF2-40B4-BE49-F238E27FC236}">
                    <a16:creationId xmlns:a16="http://schemas.microsoft.com/office/drawing/2014/main" id="{FF613710-A931-435F-F5C3-2842B9ADD020}"/>
                  </a:ext>
                </a:extLst>
              </p:cNvPr>
              <p:cNvSpPr/>
              <p:nvPr/>
            </p:nvSpPr>
            <p:spPr>
              <a:xfrm>
                <a:off x="9378439" y="5082854"/>
                <a:ext cx="1208948" cy="126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p>
            </p:txBody>
          </p:sp>
          <p:sp>
            <p:nvSpPr>
              <p:cNvPr id="45" name="文本框 44">
                <a:extLst>
                  <a:ext uri="{FF2B5EF4-FFF2-40B4-BE49-F238E27FC236}">
                    <a16:creationId xmlns:a16="http://schemas.microsoft.com/office/drawing/2014/main" id="{2D41E0CE-0E85-D338-7C35-FCD4BE8B0FAE}"/>
                  </a:ext>
                </a:extLst>
              </p:cNvPr>
              <p:cNvSpPr txBox="1"/>
              <p:nvPr/>
            </p:nvSpPr>
            <p:spPr>
              <a:xfrm>
                <a:off x="8969674" y="4777294"/>
                <a:ext cx="2031325" cy="338554"/>
              </a:xfrm>
              <a:prstGeom prst="rect">
                <a:avLst/>
              </a:prstGeom>
              <a:noFill/>
            </p:spPr>
            <p:txBody>
              <a:bodyPr wrap="none" rtlCol="0">
                <a:spAutoFit/>
              </a:bodyPr>
              <a:lstStyle/>
              <a:p>
                <a:r>
                  <a:rPr lang="ja-JP" altLang="en-US" sz="1600" b="1" dirty="0"/>
                  <a:t>ドロネー三角形分割</a:t>
                </a:r>
                <a:endParaRPr lang="zh-CN" altLang="en-US" sz="1600" b="1" dirty="0"/>
              </a:p>
            </p:txBody>
          </p:sp>
          <p:sp>
            <p:nvSpPr>
              <p:cNvPr id="46" name="文本框 45">
                <a:extLst>
                  <a:ext uri="{FF2B5EF4-FFF2-40B4-BE49-F238E27FC236}">
                    <a16:creationId xmlns:a16="http://schemas.microsoft.com/office/drawing/2014/main" id="{122DB30D-5A1E-95DC-48BD-6D76ED4D417F}"/>
                  </a:ext>
                </a:extLst>
              </p:cNvPr>
              <p:cNvSpPr txBox="1"/>
              <p:nvPr/>
            </p:nvSpPr>
            <p:spPr>
              <a:xfrm>
                <a:off x="9375591" y="5198868"/>
                <a:ext cx="1210588" cy="338554"/>
              </a:xfrm>
              <a:prstGeom prst="rect">
                <a:avLst/>
              </a:prstGeom>
              <a:noFill/>
            </p:spPr>
            <p:txBody>
              <a:bodyPr wrap="none" rtlCol="0">
                <a:spAutoFit/>
              </a:bodyPr>
              <a:lstStyle/>
              <a:p>
                <a:r>
                  <a:rPr lang="ja-JP" altLang="en-US" sz="1600" b="1" dirty="0"/>
                  <a:t>ボロノイ図</a:t>
                </a:r>
                <a:endParaRPr lang="zh-CN" altLang="en-US" sz="1600" b="1" dirty="0"/>
              </a:p>
            </p:txBody>
          </p:sp>
        </p:grpSp>
        <p:sp>
          <p:nvSpPr>
            <p:cNvPr id="48" name="文本框 47">
              <a:extLst>
                <a:ext uri="{FF2B5EF4-FFF2-40B4-BE49-F238E27FC236}">
                  <a16:creationId xmlns:a16="http://schemas.microsoft.com/office/drawing/2014/main" id="{5BD4583C-FF6D-2E6B-4F1D-1AC1DFFDB45D}"/>
                </a:ext>
              </a:extLst>
            </p:cNvPr>
            <p:cNvSpPr txBox="1"/>
            <p:nvPr/>
          </p:nvSpPr>
          <p:spPr>
            <a:xfrm>
              <a:off x="6575176" y="5554681"/>
              <a:ext cx="1210588" cy="338554"/>
            </a:xfrm>
            <a:prstGeom prst="rect">
              <a:avLst/>
            </a:prstGeom>
            <a:noFill/>
          </p:spPr>
          <p:txBody>
            <a:bodyPr wrap="none" rtlCol="0">
              <a:spAutoFit/>
            </a:bodyPr>
            <a:lstStyle/>
            <a:p>
              <a:r>
                <a:rPr lang="ja-JP" altLang="en-US" sz="1600" b="1" dirty="0"/>
                <a:t>完全グラフ</a:t>
              </a:r>
              <a:endParaRPr lang="zh-CN" altLang="en-US" sz="1600" b="1" dirty="0"/>
            </a:p>
          </p:txBody>
        </p:sp>
        <p:sp>
          <p:nvSpPr>
            <p:cNvPr id="49" name="文本框 48">
              <a:extLst>
                <a:ext uri="{FF2B5EF4-FFF2-40B4-BE49-F238E27FC236}">
                  <a16:creationId xmlns:a16="http://schemas.microsoft.com/office/drawing/2014/main" id="{C99F8907-1773-49A3-4182-492AC7E02018}"/>
                </a:ext>
              </a:extLst>
            </p:cNvPr>
            <p:cNvSpPr txBox="1"/>
            <p:nvPr/>
          </p:nvSpPr>
          <p:spPr>
            <a:xfrm>
              <a:off x="10486795" y="5466348"/>
              <a:ext cx="1210588" cy="584775"/>
            </a:xfrm>
            <a:prstGeom prst="rect">
              <a:avLst/>
            </a:prstGeom>
            <a:noFill/>
          </p:spPr>
          <p:txBody>
            <a:bodyPr wrap="none" rtlCol="0">
              <a:spAutoFit/>
            </a:bodyPr>
            <a:lstStyle/>
            <a:p>
              <a:r>
                <a:rPr lang="ja-JP" altLang="en-US" sz="1600" b="1" dirty="0"/>
                <a:t>制限された</a:t>
              </a:r>
              <a:endParaRPr lang="en-US" altLang="ja-JP" sz="1600" b="1" dirty="0"/>
            </a:p>
            <a:p>
              <a:r>
                <a:rPr lang="ja-JP" altLang="en-US" sz="1600" b="1" dirty="0"/>
                <a:t>グラフ</a:t>
              </a:r>
              <a:endParaRPr lang="zh-CN" altLang="en-US" sz="1600" b="1" dirty="0"/>
            </a:p>
          </p:txBody>
        </p:sp>
        <p:grpSp>
          <p:nvGrpSpPr>
            <p:cNvPr id="8" name="组合 7">
              <a:extLst>
                <a:ext uri="{FF2B5EF4-FFF2-40B4-BE49-F238E27FC236}">
                  <a16:creationId xmlns:a16="http://schemas.microsoft.com/office/drawing/2014/main" id="{923583DC-0A9E-B9DC-551F-46380069B1B2}"/>
                </a:ext>
              </a:extLst>
            </p:cNvPr>
            <p:cNvGrpSpPr/>
            <p:nvPr/>
          </p:nvGrpSpPr>
          <p:grpSpPr>
            <a:xfrm>
              <a:off x="10007583" y="3864078"/>
              <a:ext cx="1912205" cy="1569660"/>
              <a:chOff x="886691" y="3441643"/>
              <a:chExt cx="1907308" cy="1565640"/>
            </a:xfrm>
          </p:grpSpPr>
          <p:sp>
            <p:nvSpPr>
              <p:cNvPr id="9" name="椭圆 8">
                <a:extLst>
                  <a:ext uri="{FF2B5EF4-FFF2-40B4-BE49-F238E27FC236}">
                    <a16:creationId xmlns:a16="http://schemas.microsoft.com/office/drawing/2014/main" id="{4D947D3E-CF39-9EAF-8ED5-BDC295703B4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endParaRPr lang="zh-CN" altLang="en-US" sz="2000" b="1" dirty="0"/>
              </a:p>
            </p:txBody>
          </p:sp>
          <p:sp>
            <p:nvSpPr>
              <p:cNvPr id="13" name="椭圆 12">
                <a:extLst>
                  <a:ext uri="{FF2B5EF4-FFF2-40B4-BE49-F238E27FC236}">
                    <a16:creationId xmlns:a16="http://schemas.microsoft.com/office/drawing/2014/main" id="{5BBF2D91-30A6-47A2-5FAE-0E685543049C}"/>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4</a:t>
                </a:r>
                <a:endParaRPr lang="zh-CN" altLang="en-US" sz="2000" b="1" dirty="0"/>
              </a:p>
            </p:txBody>
          </p:sp>
          <p:sp>
            <p:nvSpPr>
              <p:cNvPr id="50" name="椭圆 49">
                <a:extLst>
                  <a:ext uri="{FF2B5EF4-FFF2-40B4-BE49-F238E27FC236}">
                    <a16:creationId xmlns:a16="http://schemas.microsoft.com/office/drawing/2014/main" id="{062D7F46-B8FD-3CB9-1FC6-040A0FB3317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endParaRPr lang="zh-CN" altLang="en-US" sz="2000" b="1" dirty="0"/>
              </a:p>
            </p:txBody>
          </p:sp>
          <p:sp>
            <p:nvSpPr>
              <p:cNvPr id="51" name="椭圆 50">
                <a:extLst>
                  <a:ext uri="{FF2B5EF4-FFF2-40B4-BE49-F238E27FC236}">
                    <a16:creationId xmlns:a16="http://schemas.microsoft.com/office/drawing/2014/main" id="{2DD6FE38-8D57-FD6E-1C0C-D202B2F8358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3</a:t>
                </a:r>
                <a:endParaRPr lang="zh-CN" altLang="en-US" sz="2000" b="1" dirty="0"/>
              </a:p>
            </p:txBody>
          </p:sp>
          <p:sp>
            <p:nvSpPr>
              <p:cNvPr id="52" name="椭圆 51">
                <a:extLst>
                  <a:ext uri="{FF2B5EF4-FFF2-40B4-BE49-F238E27FC236}">
                    <a16:creationId xmlns:a16="http://schemas.microsoft.com/office/drawing/2014/main" id="{B6985FE6-EDA3-469B-9F1C-6824165D827C}"/>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dirty="0"/>
                  <a:t>5</a:t>
                </a:r>
                <a:endParaRPr lang="zh-CN" altLang="en-US" sz="2000" b="1" dirty="0"/>
              </a:p>
            </p:txBody>
          </p:sp>
          <p:cxnSp>
            <p:nvCxnSpPr>
              <p:cNvPr id="53" name="直接连接符 52">
                <a:extLst>
                  <a:ext uri="{FF2B5EF4-FFF2-40B4-BE49-F238E27FC236}">
                    <a16:creationId xmlns:a16="http://schemas.microsoft.com/office/drawing/2014/main" id="{CE45BED1-4AF1-0136-79A4-7EC735E80ACC}"/>
                  </a:ext>
                </a:extLst>
              </p:cNvPr>
              <p:cNvCxnSpPr>
                <a:cxnSpLocks/>
                <a:stCxn id="9" idx="5"/>
                <a:endCxn id="50"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B1A257AB-94B3-10D8-0526-A78D64E186D0}"/>
                  </a:ext>
                </a:extLst>
              </p:cNvPr>
              <p:cNvCxnSpPr>
                <a:stCxn id="9" idx="5"/>
                <a:endCxn id="51"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BA99527-5590-4366-5960-EEBB37B493A6}"/>
                  </a:ext>
                </a:extLst>
              </p:cNvPr>
              <p:cNvCxnSpPr>
                <a:stCxn id="9"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FE00C1AE-4D33-7E8C-39FB-564B1A9659B0}"/>
                  </a:ext>
                </a:extLst>
              </p:cNvPr>
              <p:cNvCxnSpPr>
                <a:stCxn id="9" idx="5"/>
                <a:endCxn id="52"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FECCD804-0FAF-76FF-06EE-3EF679F4A049}"/>
                  </a:ext>
                </a:extLst>
              </p:cNvPr>
              <p:cNvCxnSpPr>
                <a:stCxn id="50" idx="3"/>
                <a:endCxn id="51"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DC82C192-420B-0889-F01D-B6775A616063}"/>
                  </a:ext>
                </a:extLst>
              </p:cNvPr>
              <p:cNvCxnSpPr>
                <a:stCxn id="50"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638FBD7C-18F8-6956-78D2-34EE2E9245D0}"/>
                  </a:ext>
                </a:extLst>
              </p:cNvPr>
              <p:cNvCxnSpPr>
                <a:stCxn id="50" idx="3"/>
                <a:endCxn id="52" idx="7"/>
              </p:cNvCxnSpPr>
              <p:nvPr/>
            </p:nvCxnSpPr>
            <p:spPr>
              <a:xfrm flipH="1">
                <a:off x="1154737" y="3820717"/>
                <a:ext cx="1103170" cy="361953"/>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97CCEA35-F9D2-F327-52EE-6F000A510CE6}"/>
                  </a:ext>
                </a:extLst>
              </p:cNvPr>
              <p:cNvCxnSpPr>
                <a:stCxn id="51"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ADCAD8B1-4251-E74D-6563-F4BD481EC6A4}"/>
                  </a:ext>
                </a:extLst>
              </p:cNvPr>
              <p:cNvCxnSpPr>
                <a:stCxn id="51" idx="1"/>
                <a:endCxn id="52" idx="7"/>
              </p:cNvCxnSpPr>
              <p:nvPr/>
            </p:nvCxnSpPr>
            <p:spPr>
              <a:xfrm flipH="1" flipV="1">
                <a:off x="1154737" y="4182670"/>
                <a:ext cx="1371216" cy="445539"/>
              </a:xfrm>
              <a:prstGeom prst="line">
                <a:avLst/>
              </a:prstGeom>
              <a:ln>
                <a:solidFill>
                  <a:srgbClr val="FF0000">
                    <a:alpha val="50000"/>
                  </a:srgbClr>
                </a:solidFill>
                <a:prstDash val="dash"/>
              </a:ln>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C00A0-D809-198B-563B-7F071DF3103B}"/>
                  </a:ext>
                </a:extLst>
              </p:cNvPr>
              <p:cNvCxnSpPr>
                <a:stCxn id="13" idx="0"/>
                <a:endCxn id="52"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229C78C1-06F4-6050-E7AE-A76FDD0F2AC3}"/>
                  </a:ext>
                </a:extLst>
              </p:cNvPr>
              <p:cNvSpPr txBox="1"/>
              <p:nvPr/>
            </p:nvSpPr>
            <p:spPr>
              <a:xfrm>
                <a:off x="188441" y="4617214"/>
                <a:ext cx="4490795" cy="1631216"/>
              </a:xfrm>
              <a:prstGeom prst="rect">
                <a:avLst/>
              </a:prstGeom>
              <a:noFill/>
            </p:spPr>
            <p:txBody>
              <a:bodyPr wrap="square">
                <a:spAutoFit/>
              </a:bodyPr>
              <a:lstStyle/>
              <a:p>
                <a:r>
                  <a:rPr lang="ja-JP" altLang="en-US" sz="2000" dirty="0"/>
                  <a:t>町</a:t>
                </a:r>
                <a:r>
                  <a:rPr lang="ja-JP" altLang="en-US" sz="2000" b="1" dirty="0"/>
                  <a:t>四つ</a:t>
                </a:r>
                <a:r>
                  <a:rPr lang="ja-JP" altLang="en-US" sz="2000" dirty="0"/>
                  <a:t>あるインスタンス</a:t>
                </a:r>
                <a:endParaRPr lang="en-US" altLang="ja-JP" sz="2000" dirty="0"/>
              </a:p>
              <a:p>
                <a:r>
                  <a:rPr lang="ja-JP" altLang="en-US" sz="2000" b="1" dirty="0">
                    <a:solidFill>
                      <a:srgbClr val="FF0000"/>
                    </a:solidFill>
                  </a:rPr>
                  <a:t>二次項の個数</a:t>
                </a:r>
                <a:r>
                  <a:rPr lang="ja-JP" altLang="en-US" sz="2000" dirty="0"/>
                  <a:t>：</a:t>
                </a:r>
                <a14:m>
                  <m:oMath xmlns:m="http://schemas.openxmlformats.org/officeDocument/2006/math">
                    <m:r>
                      <a:rPr lang="en-US" altLang="ja-JP" sz="2000" b="0" i="1" smtClean="0">
                        <a:solidFill>
                          <a:schemeClr val="tx1"/>
                        </a:solidFill>
                        <a:latin typeface="Cambria Math" panose="02040503050406030204" pitchFamily="18" charset="0"/>
                      </a:rPr>
                      <m:t>96</m:t>
                    </m:r>
                  </m:oMath>
                </a14:m>
                <a:endParaRPr lang="en-US" altLang="ja-JP" sz="2000" dirty="0">
                  <a:solidFill>
                    <a:schemeClr val="tx1"/>
                  </a:solidFill>
                </a:endParaRPr>
              </a:p>
              <a:p>
                <a:endParaRPr lang="en-US" altLang="zh-CN" sz="2000" dirty="0"/>
              </a:p>
              <a:p>
                <a:r>
                  <a:rPr lang="ja-JP" altLang="en-US" sz="2000" dirty="0"/>
                  <a:t>町</a:t>
                </a:r>
                <a14:m>
                  <m:oMath xmlns:m="http://schemas.openxmlformats.org/officeDocument/2006/math">
                    <m:r>
                      <a:rPr lang="en-US" altLang="ja-JP" sz="2000" b="1" i="1" smtClean="0">
                        <a:latin typeface="Cambria Math" panose="02040503050406030204" pitchFamily="18" charset="0"/>
                      </a:rPr>
                      <m:t>𝒏</m:t>
                    </m:r>
                  </m:oMath>
                </a14:m>
                <a:r>
                  <a:rPr lang="ja-JP" altLang="en-US" sz="2000" dirty="0"/>
                  <a:t>個あるインスタンスで</a:t>
                </a:r>
                <a:endParaRPr lang="en-US" altLang="ja-JP" sz="2000" dirty="0"/>
              </a:p>
              <a:p>
                <a:r>
                  <a:rPr lang="ja-JP" altLang="en-US" sz="2000" b="1" dirty="0">
                    <a:solidFill>
                      <a:srgbClr val="FF0000"/>
                    </a:solidFill>
                  </a:rPr>
                  <a:t>二次項の個数</a:t>
                </a:r>
                <a:r>
                  <a:rPr lang="ja-JP" altLang="en-US" sz="2000" dirty="0"/>
                  <a:t>：</a:t>
                </a:r>
                <a14:m>
                  <m:oMath xmlns:m="http://schemas.openxmlformats.org/officeDocument/2006/math">
                    <m:r>
                      <a:rPr lang="en-US" altLang="ja-JP" sz="2000" b="0" i="0" smtClean="0">
                        <a:latin typeface="Cambria Math" panose="02040503050406030204" pitchFamily="18" charset="0"/>
                      </a:rPr>
                      <m:t>2</m:t>
                    </m:r>
                    <m:sSup>
                      <m:sSupPr>
                        <m:ctrlPr>
                          <a:rPr lang="en-US" altLang="ja-JP" sz="2000" i="1" smtClean="0">
                            <a:latin typeface="Cambria Math" panose="02040503050406030204" pitchFamily="18" charset="0"/>
                          </a:rPr>
                        </m:ctrlPr>
                      </m:sSupPr>
                      <m:e>
                        <m:r>
                          <a:rPr lang="en-US" altLang="ja-JP" sz="2000" b="0" i="1" smtClean="0">
                            <a:latin typeface="Cambria Math" panose="02040503050406030204" pitchFamily="18" charset="0"/>
                          </a:rPr>
                          <m:t>𝑛</m:t>
                        </m:r>
                      </m:e>
                      <m:sup>
                        <m:r>
                          <a:rPr lang="en-US" altLang="ja-JP" sz="2000" b="0" i="1" smtClean="0">
                            <a:latin typeface="Cambria Math" panose="02040503050406030204" pitchFamily="18" charset="0"/>
                          </a:rPr>
                          <m:t>2</m:t>
                        </m:r>
                      </m:sup>
                    </m:sSup>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𝑛</m:t>
                        </m:r>
                        <m:r>
                          <a:rPr lang="en-US" altLang="ja-JP" sz="2000" b="0" i="1" smtClean="0">
                            <a:latin typeface="Cambria Math" panose="02040503050406030204" pitchFamily="18" charset="0"/>
                          </a:rPr>
                          <m:t>−1</m:t>
                        </m:r>
                      </m:e>
                    </m:d>
                  </m:oMath>
                </a14:m>
                <a:endParaRPr lang="zh-CN" altLang="en-US" sz="2000" dirty="0"/>
              </a:p>
            </p:txBody>
          </p:sp>
        </mc:Choice>
        <mc:Fallback xmlns="">
          <p:sp>
            <p:nvSpPr>
              <p:cNvPr id="29" name="文本框 28">
                <a:extLst>
                  <a:ext uri="{FF2B5EF4-FFF2-40B4-BE49-F238E27FC236}">
                    <a16:creationId xmlns:a16="http://schemas.microsoft.com/office/drawing/2014/main" id="{229C78C1-06F4-6050-E7AE-A76FDD0F2AC3}"/>
                  </a:ext>
                </a:extLst>
              </p:cNvPr>
              <p:cNvSpPr txBox="1">
                <a:spLocks noRot="1" noChangeAspect="1" noMove="1" noResize="1" noEditPoints="1" noAdjustHandles="1" noChangeArrowheads="1" noChangeShapeType="1" noTextEdit="1"/>
              </p:cNvSpPr>
              <p:nvPr/>
            </p:nvSpPr>
            <p:spPr>
              <a:xfrm>
                <a:off x="188441" y="4617214"/>
                <a:ext cx="4490795" cy="1631216"/>
              </a:xfrm>
              <a:prstGeom prst="rect">
                <a:avLst/>
              </a:prstGeom>
              <a:blipFill>
                <a:blip r:embed="rId7"/>
                <a:stretch>
                  <a:fillRect l="-1493" t="-1866" b="-5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0154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234913" y="136309"/>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06033" y="764587"/>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225997" y="916887"/>
            <a:ext cx="5829993" cy="2339102"/>
          </a:xfrm>
          <a:prstGeom prst="rect">
            <a:avLst/>
          </a:prstGeom>
          <a:noFill/>
        </p:spPr>
        <p:txBody>
          <a:bodyPr wrap="square">
            <a:spAutoFit/>
          </a:bodyPr>
          <a:lstStyle/>
          <a:p>
            <a:r>
              <a:rPr lang="ja-JP" altLang="en-US" b="1" dirty="0"/>
              <a:t>ボロノイ図</a:t>
            </a:r>
            <a:endParaRPr lang="en-US" altLang="ja-JP" b="1" dirty="0"/>
          </a:p>
          <a:p>
            <a:endParaRPr lang="en-US" altLang="ja-JP" sz="1600" b="1" dirty="0"/>
          </a:p>
          <a:p>
            <a:r>
              <a:rPr lang="ja-JP" altLang="en-US" sz="1600" dirty="0"/>
              <a:t>平面上で任意に配置された複数の母点に対して、どの母点に最も近いかによって平面上の座標空間を分割することで作成される図のこと</a:t>
            </a:r>
            <a:endParaRPr lang="en-US" altLang="ja-JP" sz="1600" dirty="0"/>
          </a:p>
          <a:p>
            <a:endParaRPr lang="en-US" altLang="zh-CN" sz="1600" dirty="0"/>
          </a:p>
          <a:p>
            <a:r>
              <a:rPr lang="ja-JP" altLang="en-US" sz="1600" dirty="0"/>
              <a:t>例：</a:t>
            </a:r>
            <a:endParaRPr lang="en-US" altLang="ja-JP" sz="1600" dirty="0"/>
          </a:p>
          <a:p>
            <a:r>
              <a:rPr lang="ja-JP" altLang="en-US" sz="1600" dirty="0"/>
              <a:t>ある</a:t>
            </a:r>
            <a:r>
              <a:rPr lang="en-US" altLang="ja-JP" sz="1600" dirty="0"/>
              <a:t>TSP</a:t>
            </a:r>
            <a:r>
              <a:rPr lang="ja-JP" altLang="en-US" sz="1600" dirty="0"/>
              <a:t>インスタンス</a:t>
            </a:r>
            <a:r>
              <a:rPr lang="en-US" altLang="ja-JP" sz="1600" dirty="0"/>
              <a:t>(40)</a:t>
            </a:r>
            <a:r>
              <a:rPr lang="ja-JP" altLang="en-US" sz="1600" dirty="0"/>
              <a:t>に基づいて生成されたボロノイ図の一部分</a:t>
            </a:r>
            <a:endParaRPr lang="zh-CN" altLang="en-US" sz="16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24911" y="3287254"/>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b="1" dirty="0"/>
                <a:t>母点</a:t>
              </a:r>
              <a:endParaRPr lang="zh-CN" altLang="en-US" sz="1200" b="1"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b="1" dirty="0"/>
                <a:t>ボロノイ辺</a:t>
              </a:r>
              <a:endParaRPr lang="zh-CN" altLang="en-US" sz="1200" b="1"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b="1" dirty="0"/>
                <a:t>ボロノイ頂点</a:t>
              </a:r>
              <a:endParaRPr lang="zh-CN" altLang="en-US" sz="1200" b="1"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b="1" dirty="0"/>
                <a:t>ボロノイ領域</a:t>
              </a:r>
              <a:endParaRPr lang="zh-CN" altLang="en-US" sz="1200" b="1"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58612" y="886771"/>
            <a:ext cx="5829993" cy="2092881"/>
          </a:xfrm>
          <a:prstGeom prst="rect">
            <a:avLst/>
          </a:prstGeom>
          <a:noFill/>
        </p:spPr>
        <p:txBody>
          <a:bodyPr wrap="square">
            <a:spAutoFit/>
          </a:bodyPr>
          <a:lstStyle/>
          <a:p>
            <a:r>
              <a:rPr lang="ja-JP" altLang="en-US" b="1" dirty="0"/>
              <a:t>ドロネー三角形分割</a:t>
            </a:r>
            <a:endParaRPr lang="en-US" altLang="ja-JP" b="1" dirty="0"/>
          </a:p>
          <a:p>
            <a:endParaRPr lang="en-US" altLang="ja-JP" sz="1600" b="1" dirty="0"/>
          </a:p>
          <a:p>
            <a:r>
              <a:rPr lang="ja-JP" altLang="en-US" sz="1600" dirty="0"/>
              <a:t>ドロネー三角形分割とボロノイ図は双対である</a:t>
            </a:r>
            <a:endParaRPr lang="en-US" altLang="ja-JP" sz="1600" dirty="0"/>
          </a:p>
          <a:p>
            <a:r>
              <a:rPr lang="ja-JP" altLang="en-US" sz="1600" dirty="0"/>
              <a:t>ボロノイ図で隣接する二つの領域に属する母点をつなぐとドロネー三角分割になる</a:t>
            </a:r>
            <a:endParaRPr lang="en-US" altLang="ja-JP" sz="1600" dirty="0"/>
          </a:p>
          <a:p>
            <a:endParaRPr lang="en-US" altLang="ja-JP" sz="1600" dirty="0"/>
          </a:p>
          <a:p>
            <a:r>
              <a:rPr lang="ja-JP" altLang="en-US" sz="1600" dirty="0"/>
              <a:t>例：</a:t>
            </a:r>
            <a:endParaRPr lang="en-US" altLang="ja-JP" sz="1600" dirty="0"/>
          </a:p>
          <a:p>
            <a:r>
              <a:rPr lang="ja-JP" altLang="en-US" sz="1600" dirty="0"/>
              <a:t>左側のボロノイ図から得られたドロネー三角形分割の一部分</a:t>
            </a:r>
            <a:endParaRPr lang="en-US" altLang="ja-JP" sz="16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99941" y="2952503"/>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23180" y="5431693"/>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a:t>
            </a:r>
            <a:r>
              <a:rPr lang="ja-JP" altLang="en-US" sz="1600" b="1" i="0" dirty="0">
                <a:solidFill>
                  <a:srgbClr val="000000"/>
                </a:solidFill>
                <a:effectLst/>
                <a:latin typeface="HaranoAjiMincho-Regular-Identity-H"/>
              </a:rPr>
              <a:t>含まれるわけではない</a:t>
            </a:r>
            <a:r>
              <a:rPr lang="ja-JP" altLang="en-US" sz="1400" b="1" dirty="0"/>
              <a:t> </a:t>
            </a:r>
            <a:r>
              <a:rPr lang="en-US" altLang="ja-JP" sz="1400" b="1"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115651" y="6233598"/>
            <a:ext cx="4959602" cy="600164"/>
          </a:xfrm>
          <a:prstGeom prst="rect">
            <a:avLst/>
          </a:prstGeom>
          <a:noFill/>
          <a:ln>
            <a:solidFill>
              <a:schemeClr val="tx1"/>
            </a:solidFill>
          </a:ln>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4034</TotalTime>
  <Words>2881</Words>
  <Application>Microsoft Office PowerPoint</Application>
  <PresentationFormat>宽屏</PresentationFormat>
  <Paragraphs>946</Paragraphs>
  <Slides>23</Slides>
  <Notes>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量子アニーラのトポロジー</vt:lpstr>
      <vt:lpstr>マイナー埋め込み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劉　崇玖</cp:lastModifiedBy>
  <cp:revision>166</cp:revision>
  <dcterms:created xsi:type="dcterms:W3CDTF">2024-08-23T05:41:13Z</dcterms:created>
  <dcterms:modified xsi:type="dcterms:W3CDTF">2025-01-29T13:49:54Z</dcterms:modified>
</cp:coreProperties>
</file>